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256" r:id="rId4"/>
    <p:sldId id="308" r:id="rId5"/>
    <p:sldId id="272" r:id="rId6"/>
    <p:sldId id="261" r:id="rId7"/>
    <p:sldId id="309" r:id="rId8"/>
    <p:sldId id="277" r:id="rId9"/>
    <p:sldId id="310" r:id="rId10"/>
    <p:sldId id="311" r:id="rId11"/>
    <p:sldId id="331" r:id="rId12"/>
    <p:sldId id="333" r:id="rId13"/>
    <p:sldId id="334" r:id="rId14"/>
    <p:sldId id="335" r:id="rId15"/>
    <p:sldId id="336" r:id="rId16"/>
    <p:sldId id="337" r:id="rId17"/>
    <p:sldId id="313" r:id="rId18"/>
    <p:sldId id="315" r:id="rId19"/>
    <p:sldId id="316" r:id="rId20"/>
    <p:sldId id="317" r:id="rId21"/>
    <p:sldId id="318" r:id="rId22"/>
    <p:sldId id="314" r:id="rId23"/>
    <p:sldId id="319" r:id="rId24"/>
    <p:sldId id="320" r:id="rId25"/>
    <p:sldId id="323" r:id="rId26"/>
    <p:sldId id="324" r:id="rId27"/>
    <p:sldId id="327" r:id="rId28"/>
    <p:sldId id="321" r:id="rId29"/>
    <p:sldId id="328" r:id="rId30"/>
    <p:sldId id="326" r:id="rId31"/>
    <p:sldId id="322" r:id="rId32"/>
    <p:sldId id="329" r:id="rId33"/>
    <p:sldId id="338" r:id="rId34"/>
    <p:sldId id="339" r:id="rId35"/>
    <p:sldId id="260" r:id="rId3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8FCC"/>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8" autoAdjust="0"/>
    <p:restoredTop sz="94660"/>
  </p:normalViewPr>
  <p:slideViewPr>
    <p:cSldViewPr snapToGrid="0">
      <p:cViewPr varScale="1">
        <p:scale>
          <a:sx n="90" d="100"/>
          <a:sy n="90" d="100"/>
        </p:scale>
        <p:origin x="852" y="90"/>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8_Images &amp; Contents">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D7F48D74-B6C6-4E71-91E7-685EBC5FF9D4}"/>
              </a:ext>
            </a:extLst>
          </p:cNvPr>
          <p:cNvSpPr/>
          <p:nvPr userDrawn="1"/>
        </p:nvSpPr>
        <p:spPr>
          <a:xfrm>
            <a:off x="2" y="0"/>
            <a:ext cx="69802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그림 개체 틀 8"/>
          <p:cNvSpPr>
            <a:spLocks noGrp="1"/>
          </p:cNvSpPr>
          <p:nvPr>
            <p:ph type="pic" sz="quarter" idx="10" hasCustomPrompt="1"/>
          </p:nvPr>
        </p:nvSpPr>
        <p:spPr>
          <a:xfrm>
            <a:off x="438914" y="446342"/>
            <a:ext cx="6785752" cy="5965316"/>
          </a:xfrm>
          <a:prstGeom prst="rect">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Sent to Back</a:t>
            </a:r>
            <a:endParaRPr lang="ko-KR" altLang="en-US" dirty="0"/>
          </a:p>
        </p:txBody>
      </p:sp>
    </p:spTree>
    <p:extLst>
      <p:ext uri="{BB962C8B-B14F-4D97-AF65-F5344CB8AC3E}">
        <p14:creationId xmlns:p14="http://schemas.microsoft.com/office/powerpoint/2010/main" val="1509873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2" r:id="rId8"/>
    <p:sldLayoutId id="2147483738" r:id="rId9"/>
    <p:sldLayoutId id="2147483743" r:id="rId10"/>
    <p:sldLayoutId id="2147483745" r:id="rId11"/>
    <p:sldLayoutId id="2147483747" r:id="rId12"/>
    <p:sldLayoutId id="2147483746" r:id="rId13"/>
    <p:sldLayoutId id="2147483744" r:id="rId14"/>
    <p:sldLayoutId id="2147483750" r:id="rId15"/>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8.xml"/><Relationship Id="rId4" Type="http://schemas.openxmlformats.org/officeDocument/2006/relationships/hyperlink" Target="http://www.voxforge.or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gif"/><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10" Type="http://schemas.microsoft.com/office/2007/relationships/hdphoto" Target="../media/hdphoto2.wdp"/><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susanqq.github.io/UTKFace/" TargetMode="External"/><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563070" y="1311965"/>
            <a:ext cx="5610577" cy="4247317"/>
          </a:xfrm>
          <a:prstGeom prst="rect">
            <a:avLst/>
          </a:prstGeom>
          <a:noFill/>
        </p:spPr>
        <p:txBody>
          <a:bodyPr wrap="square" rtlCol="0" anchor="ctr">
            <a:spAutoFit/>
          </a:bodyPr>
          <a:lstStyle/>
          <a:p>
            <a:r>
              <a:rPr lang="en-US" sz="5400" b="1" dirty="0">
                <a:solidFill>
                  <a:schemeClr val="bg1"/>
                </a:solidFill>
                <a:effectLst>
                  <a:outerShdw blurRad="38100" dist="38100" dir="2700000" algn="tl">
                    <a:srgbClr val="000000">
                      <a:alpha val="43137"/>
                    </a:srgbClr>
                  </a:outerShdw>
                </a:effectLst>
              </a:rPr>
              <a:t>DIGITAL SIGNAL AND IMAGE MANAGEMENT PROJECT</a:t>
            </a:r>
            <a:endParaRPr lang="ko-KR" altLang="en-US" sz="5400" b="1" dirty="0">
              <a:solidFill>
                <a:schemeClr val="bg1"/>
              </a:solidFill>
              <a:effectLst>
                <a:outerShdw blurRad="38100" dist="38100" dir="2700000" algn="tl">
                  <a:srgbClr val="000000">
                    <a:alpha val="43137"/>
                  </a:srgbClr>
                </a:outerShdw>
              </a:effectLst>
              <a:cs typeface="Arial" pitchFamily="34" charset="0"/>
            </a:endParaRP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
        <p:nvSpPr>
          <p:cNvPr id="238" name="Subtitle 2">
            <a:extLst>
              <a:ext uri="{FF2B5EF4-FFF2-40B4-BE49-F238E27FC236}">
                <a16:creationId xmlns:a16="http://schemas.microsoft.com/office/drawing/2014/main" id="{0E1B1A58-716C-45BD-ABE7-4C240D01CDF8}"/>
              </a:ext>
            </a:extLst>
          </p:cNvPr>
          <p:cNvSpPr txBox="1">
            <a:spLocks/>
          </p:cNvSpPr>
          <p:nvPr/>
        </p:nvSpPr>
        <p:spPr>
          <a:xfrm>
            <a:off x="6563069" y="5729798"/>
            <a:ext cx="4853613" cy="762000"/>
          </a:xfrm>
          <a:prstGeom prst="rect">
            <a:avLst/>
          </a:prstGeom>
        </p:spPr>
        <p:txBody>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effectLst>
                  <a:outerShdw blurRad="38100" dist="38100" dir="2700000" algn="tl">
                    <a:srgbClr val="000000">
                      <a:alpha val="43137"/>
                    </a:srgbClr>
                  </a:outerShdw>
                </a:effectLst>
              </a:rPr>
              <a:t>Davide </a:t>
            </a:r>
            <a:r>
              <a:rPr lang="en-US" sz="2000" b="1" dirty="0" err="1">
                <a:solidFill>
                  <a:schemeClr val="bg1"/>
                </a:solidFill>
                <a:effectLst>
                  <a:outerShdw blurRad="38100" dist="38100" dir="2700000" algn="tl">
                    <a:srgbClr val="000000">
                      <a:alpha val="43137"/>
                    </a:srgbClr>
                  </a:outerShdw>
                </a:effectLst>
              </a:rPr>
              <a:t>Brinati</a:t>
            </a:r>
            <a:r>
              <a:rPr lang="en-US" sz="2000" b="1" dirty="0">
                <a:solidFill>
                  <a:schemeClr val="bg1"/>
                </a:solidFill>
                <a:effectLst>
                  <a:outerShdw blurRad="38100" dist="38100" dir="2700000" algn="tl">
                    <a:srgbClr val="000000">
                      <a:alpha val="43137"/>
                    </a:srgbClr>
                  </a:outerShdw>
                </a:effectLst>
              </a:rPr>
              <a:t> – Davide </a:t>
            </a:r>
            <a:r>
              <a:rPr lang="en-US" sz="2000" b="1" dirty="0" err="1">
                <a:solidFill>
                  <a:schemeClr val="bg1"/>
                </a:solidFill>
                <a:effectLst>
                  <a:outerShdw blurRad="38100" dist="38100" dir="2700000" algn="tl">
                    <a:srgbClr val="000000">
                      <a:alpha val="43137"/>
                    </a:srgbClr>
                  </a:outerShdw>
                </a:effectLst>
              </a:rPr>
              <a:t>Meloni</a:t>
            </a:r>
            <a:r>
              <a:rPr lang="en-US" sz="2000" b="1" dirty="0">
                <a:solidFill>
                  <a:schemeClr val="bg1"/>
                </a:solidFill>
                <a:effectLst>
                  <a:outerShdw blurRad="38100" dist="38100" dir="2700000" algn="tl">
                    <a:srgbClr val="000000">
                      <a:alpha val="43137"/>
                    </a:srgbClr>
                  </a:outerShdw>
                </a:effectLst>
              </a:rPr>
              <a:t> – Alberto Raimondi</a:t>
            </a:r>
          </a:p>
        </p:txBody>
      </p:sp>
      <p:sp>
        <p:nvSpPr>
          <p:cNvPr id="2" name="CasellaDiTesto 1">
            <a:extLst>
              <a:ext uri="{FF2B5EF4-FFF2-40B4-BE49-F238E27FC236}">
                <a16:creationId xmlns:a16="http://schemas.microsoft.com/office/drawing/2014/main" id="{336E696A-3FF8-4256-B777-BCAAEE5739AC}"/>
              </a:ext>
            </a:extLst>
          </p:cNvPr>
          <p:cNvSpPr txBox="1"/>
          <p:nvPr/>
        </p:nvSpPr>
        <p:spPr>
          <a:xfrm>
            <a:off x="361896" y="6110798"/>
            <a:ext cx="3167816" cy="381000"/>
          </a:xfrm>
          <a:prstGeom prst="rect">
            <a:avLst/>
          </a:prstGeom>
          <a:noFill/>
        </p:spPr>
        <p:txBody>
          <a:bodyPr wrap="square" rtlCol="0">
            <a:spAutoFit/>
          </a:bodyPr>
          <a:lstStyle/>
          <a:p>
            <a:r>
              <a:rPr lang="it-IT" b="1" dirty="0" err="1">
                <a:solidFill>
                  <a:schemeClr val="bg1"/>
                </a:solidFill>
                <a:effectLst>
                  <a:outerShdw blurRad="38100" dist="38100" dir="2700000" algn="tl">
                    <a:srgbClr val="000000">
                      <a:alpha val="43137"/>
                    </a:srgbClr>
                  </a:outerShdw>
                </a:effectLst>
              </a:rPr>
              <a:t>Academic</a:t>
            </a:r>
            <a:r>
              <a:rPr lang="it-IT" b="1" dirty="0">
                <a:solidFill>
                  <a:schemeClr val="bg1"/>
                </a:solidFill>
                <a:effectLst>
                  <a:outerShdw blurRad="38100" dist="38100" dir="2700000" algn="tl">
                    <a:srgbClr val="000000">
                      <a:alpha val="43137"/>
                    </a:srgbClr>
                  </a:outerShdw>
                </a:effectLst>
              </a:rPr>
              <a:t> </a:t>
            </a:r>
            <a:r>
              <a:rPr lang="it-IT" b="1" dirty="0" err="1">
                <a:solidFill>
                  <a:schemeClr val="bg1"/>
                </a:solidFill>
                <a:effectLst>
                  <a:outerShdw blurRad="38100" dist="38100" dir="2700000" algn="tl">
                    <a:srgbClr val="000000">
                      <a:alpha val="43137"/>
                    </a:srgbClr>
                  </a:outerShdw>
                </a:effectLst>
              </a:rPr>
              <a:t>year</a:t>
            </a:r>
            <a:r>
              <a:rPr lang="it-IT" b="1" dirty="0">
                <a:solidFill>
                  <a:schemeClr val="bg1"/>
                </a:solidFill>
                <a:effectLst>
                  <a:outerShdw blurRad="38100" dist="38100" dir="2700000" algn="tl">
                    <a:srgbClr val="000000">
                      <a:alpha val="43137"/>
                    </a:srgbClr>
                  </a:outerShdw>
                </a:effectLst>
              </a:rPr>
              <a:t> 2018/2019</a:t>
            </a:r>
          </a:p>
        </p:txBody>
      </p:sp>
      <p:pic>
        <p:nvPicPr>
          <p:cNvPr id="240" name="Immagine 239" descr="Immagine che contiene oggetto&#10;&#10;Descrizione generata automaticamente">
            <a:extLst>
              <a:ext uri="{FF2B5EF4-FFF2-40B4-BE49-F238E27FC236}">
                <a16:creationId xmlns:a16="http://schemas.microsoft.com/office/drawing/2014/main" id="{B629C4B8-752A-49DF-8C1D-242A272AD788}"/>
              </a:ext>
            </a:extLst>
          </p:cNvPr>
          <p:cNvPicPr>
            <a:picLocks noChangeAspect="1"/>
          </p:cNvPicPr>
          <p:nvPr/>
        </p:nvPicPr>
        <p:blipFill>
          <a:blip r:embed="rId4"/>
          <a:stretch>
            <a:fillRect/>
          </a:stretch>
        </p:blipFill>
        <p:spPr>
          <a:xfrm>
            <a:off x="10315852" y="210899"/>
            <a:ext cx="1203908" cy="1203908"/>
          </a:xfrm>
          <a:prstGeom prst="rect">
            <a:avLst/>
          </a:prstGeom>
        </p:spPr>
      </p:pic>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olo rettangolo 11">
            <a:extLst>
              <a:ext uri="{FF2B5EF4-FFF2-40B4-BE49-F238E27FC236}">
                <a16:creationId xmlns:a16="http://schemas.microsoft.com/office/drawing/2014/main" id="{52D79E72-1AC1-48CF-A9E8-03564291C8CF}"/>
              </a:ext>
            </a:extLst>
          </p:cNvPr>
          <p:cNvSpPr/>
          <p:nvPr/>
        </p:nvSpPr>
        <p:spPr>
          <a:xfrm>
            <a:off x="0" y="0"/>
            <a:ext cx="6749538"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cs typeface="+mn-cs"/>
            </a:endParaRPr>
          </a:p>
        </p:txBody>
      </p:sp>
      <p:sp>
        <p:nvSpPr>
          <p:cNvPr id="2" name="Rettangolo 1">
            <a:extLst>
              <a:ext uri="{FF2B5EF4-FFF2-40B4-BE49-F238E27FC236}">
                <a16:creationId xmlns:a16="http://schemas.microsoft.com/office/drawing/2014/main" id="{BEA3F71F-3FBE-4877-9801-929FBCAFE34C}"/>
              </a:ext>
            </a:extLst>
          </p:cNvPr>
          <p:cNvSpPr/>
          <p:nvPr/>
        </p:nvSpPr>
        <p:spPr>
          <a:xfrm>
            <a:off x="1165144" y="71816"/>
            <a:ext cx="5957080" cy="2123658"/>
          </a:xfrm>
          <a:prstGeom prst="rect">
            <a:avLst/>
          </a:prstGeom>
        </p:spPr>
        <p:txBody>
          <a:bodyPr wrap="none">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sz="4400" dirty="0">
                <a:solidFill>
                  <a:prstClr val="black">
                    <a:lumMod val="75000"/>
                    <a:lumOff val="25000"/>
                  </a:prstClr>
                </a:solidFill>
                <a:latin typeface="Arial"/>
              </a:rPr>
              <a:t>Ethnicity</a:t>
            </a: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 Classification:</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Training process</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3" name="CasellaDiTesto 2">
            <a:extLst>
              <a:ext uri="{FF2B5EF4-FFF2-40B4-BE49-F238E27FC236}">
                <a16:creationId xmlns:a16="http://schemas.microsoft.com/office/drawing/2014/main" id="{7F1E1047-1316-4B6F-9A93-C836C68E27C5}"/>
              </a:ext>
            </a:extLst>
          </p:cNvPr>
          <p:cNvSpPr txBox="1"/>
          <p:nvPr/>
        </p:nvSpPr>
        <p:spPr>
          <a:xfrm>
            <a:off x="526655" y="3092866"/>
            <a:ext cx="4972363" cy="3139321"/>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r>
              <a:rPr lang="it-IT" dirty="0"/>
              <a:t>Data </a:t>
            </a:r>
            <a:r>
              <a:rPr lang="it-IT" dirty="0" err="1"/>
              <a:t>augumentation</a:t>
            </a:r>
            <a:r>
              <a:rPr lang="it-IT" dirty="0"/>
              <a:t> on training:</a:t>
            </a:r>
          </a:p>
          <a:p>
            <a:pPr marL="285750" indent="-285750">
              <a:buClr>
                <a:schemeClr val="tx1"/>
              </a:buClr>
              <a:buSzPct val="100000"/>
              <a:buFont typeface="Arial" panose="020B0604020202020204" pitchFamily="34" charset="0"/>
              <a:buChar char="•"/>
            </a:pPr>
            <a:r>
              <a:rPr lang="it-IT" dirty="0"/>
              <a:t>Image </a:t>
            </a:r>
            <a:r>
              <a:rPr lang="it-IT" dirty="0" err="1"/>
              <a:t>rotation</a:t>
            </a:r>
            <a:endParaRPr lang="it-IT" dirty="0"/>
          </a:p>
          <a:p>
            <a:pPr marL="285750" indent="-285750">
              <a:buClr>
                <a:schemeClr val="tx1"/>
              </a:buClr>
              <a:buSzPct val="100000"/>
              <a:buFont typeface="Arial" panose="020B0604020202020204" pitchFamily="34" charset="0"/>
              <a:buChar char="•"/>
            </a:pPr>
            <a:r>
              <a:rPr lang="it-IT" dirty="0" err="1"/>
              <a:t>Width</a:t>
            </a:r>
            <a:r>
              <a:rPr lang="it-IT" dirty="0"/>
              <a:t> and </a:t>
            </a:r>
            <a:r>
              <a:rPr lang="it-IT" dirty="0" err="1"/>
              <a:t>height</a:t>
            </a:r>
            <a:r>
              <a:rPr lang="it-IT" dirty="0"/>
              <a:t> shift </a:t>
            </a:r>
          </a:p>
          <a:p>
            <a:pPr marL="285750" indent="-285750">
              <a:buClr>
                <a:schemeClr val="tx1"/>
              </a:buClr>
              <a:buSzPct val="100000"/>
              <a:buFont typeface="Arial" panose="020B0604020202020204" pitchFamily="34" charset="0"/>
              <a:buChar char="•"/>
            </a:pPr>
            <a:r>
              <a:rPr lang="it-IT" dirty="0"/>
              <a:t>Zoom </a:t>
            </a:r>
          </a:p>
          <a:p>
            <a:pPr marL="285750" indent="-285750">
              <a:buClr>
                <a:schemeClr val="tx1"/>
              </a:buClr>
              <a:buSzPct val="100000"/>
              <a:buFont typeface="Arial" panose="020B0604020202020204" pitchFamily="34" charset="0"/>
              <a:buChar char="•"/>
            </a:pPr>
            <a:r>
              <a:rPr lang="it-IT" dirty="0" err="1"/>
              <a:t>Shear</a:t>
            </a:r>
            <a:endParaRPr lang="it-IT" dirty="0"/>
          </a:p>
          <a:p>
            <a:pPr marL="285750" indent="-285750">
              <a:buClr>
                <a:schemeClr val="tx1"/>
              </a:buClr>
              <a:buSzPct val="100000"/>
              <a:buFont typeface="Arial" panose="020B0604020202020204" pitchFamily="34" charset="0"/>
              <a:buChar char="•"/>
            </a:pPr>
            <a:r>
              <a:rPr lang="it-IT" dirty="0" err="1"/>
              <a:t>Horizontal</a:t>
            </a:r>
            <a:r>
              <a:rPr lang="it-IT" dirty="0"/>
              <a:t> flip</a:t>
            </a:r>
          </a:p>
          <a:p>
            <a:pPr>
              <a:buClr>
                <a:schemeClr val="tx1"/>
              </a:buClr>
              <a:buSzPct val="100000"/>
            </a:pPr>
            <a:endParaRPr lang="it-IT" dirty="0"/>
          </a:p>
          <a:p>
            <a:pPr>
              <a:buClr>
                <a:schemeClr val="tx1"/>
              </a:buClr>
              <a:buSzPct val="100000"/>
            </a:pPr>
            <a:r>
              <a:rPr lang="it-IT" dirty="0" err="1"/>
              <a:t>Trained</a:t>
            </a:r>
            <a:r>
              <a:rPr lang="it-IT" dirty="0"/>
              <a:t> for 65 </a:t>
            </a:r>
            <a:r>
              <a:rPr lang="it-IT" dirty="0" err="1"/>
              <a:t>epochs</a:t>
            </a:r>
            <a:r>
              <a:rPr lang="it-IT" dirty="0"/>
              <a:t> on an AWS P3 </a:t>
            </a:r>
            <a:r>
              <a:rPr lang="it-IT" dirty="0" err="1"/>
              <a:t>instance</a:t>
            </a:r>
            <a:r>
              <a:rPr lang="it-IT" dirty="0"/>
              <a:t>. </a:t>
            </a:r>
            <a:r>
              <a:rPr lang="it-IT" dirty="0" err="1"/>
              <a:t>Loss</a:t>
            </a:r>
            <a:r>
              <a:rPr lang="it-IT" dirty="0"/>
              <a:t>: </a:t>
            </a:r>
            <a:r>
              <a:rPr lang="it-IT" dirty="0" err="1"/>
              <a:t>categorical</a:t>
            </a:r>
            <a:r>
              <a:rPr lang="it-IT" dirty="0"/>
              <a:t> </a:t>
            </a:r>
            <a:r>
              <a:rPr lang="it-IT" dirty="0" err="1"/>
              <a:t>crossentropy</a:t>
            </a:r>
            <a:r>
              <a:rPr lang="it-IT" dirty="0"/>
              <a:t>.                       </a:t>
            </a:r>
            <a:r>
              <a:rPr lang="it-IT" dirty="0" err="1"/>
              <a:t>Optimizer</a:t>
            </a:r>
            <a:r>
              <a:rPr lang="it-IT" dirty="0"/>
              <a:t>: SGD (</a:t>
            </a:r>
            <a:r>
              <a:rPr lang="it-IT" dirty="0" err="1"/>
              <a:t>lr</a:t>
            </a:r>
            <a:r>
              <a:rPr lang="it-IT" dirty="0"/>
              <a:t> = 1e^-4)</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Arial"/>
              <a:cs typeface="+mn-cs"/>
            </a:endParaRPr>
          </a:p>
        </p:txBody>
      </p:sp>
      <p:pic>
        <p:nvPicPr>
          <p:cNvPr id="8" name="Immagine 7">
            <a:extLst>
              <a:ext uri="{FF2B5EF4-FFF2-40B4-BE49-F238E27FC236}">
                <a16:creationId xmlns:a16="http://schemas.microsoft.com/office/drawing/2014/main" id="{701E5735-5684-40B0-AE6F-A0C04193A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672" y="1045659"/>
            <a:ext cx="5857875" cy="3219450"/>
          </a:xfrm>
          <a:prstGeom prst="rect">
            <a:avLst/>
          </a:prstGeom>
        </p:spPr>
      </p:pic>
      <p:sp>
        <p:nvSpPr>
          <p:cNvPr id="4" name="CasellaDiTesto 3">
            <a:extLst>
              <a:ext uri="{FF2B5EF4-FFF2-40B4-BE49-F238E27FC236}">
                <a16:creationId xmlns:a16="http://schemas.microsoft.com/office/drawing/2014/main" id="{3411E399-6E36-4E71-9E5C-C898262D82F0}"/>
              </a:ext>
            </a:extLst>
          </p:cNvPr>
          <p:cNvSpPr txBox="1"/>
          <p:nvPr/>
        </p:nvSpPr>
        <p:spPr>
          <a:xfrm>
            <a:off x="6968336" y="4802819"/>
            <a:ext cx="4554880" cy="646331"/>
          </a:xfrm>
          <a:prstGeom prst="rect">
            <a:avLst/>
          </a:prstGeom>
          <a:noFill/>
        </p:spPr>
        <p:txBody>
          <a:bodyPr wrap="square" rtlCol="0">
            <a:spAutoFit/>
          </a:bodyPr>
          <a:lstStyle/>
          <a:p>
            <a:r>
              <a:rPr lang="it-IT" dirty="0"/>
              <a:t>Best </a:t>
            </a:r>
            <a:r>
              <a:rPr lang="it-IT" dirty="0" err="1"/>
              <a:t>train</a:t>
            </a:r>
            <a:r>
              <a:rPr lang="it-IT" dirty="0"/>
              <a:t> </a:t>
            </a:r>
            <a:r>
              <a:rPr lang="it-IT" dirty="0" err="1"/>
              <a:t>accuracy</a:t>
            </a:r>
            <a:r>
              <a:rPr lang="it-IT" dirty="0"/>
              <a:t>: 0.813</a:t>
            </a:r>
          </a:p>
          <a:p>
            <a:r>
              <a:rPr lang="it-IT" dirty="0"/>
              <a:t>Best </a:t>
            </a:r>
            <a:r>
              <a:rPr lang="it-IT" dirty="0" err="1"/>
              <a:t>validation</a:t>
            </a:r>
            <a:r>
              <a:rPr lang="it-IT" dirty="0"/>
              <a:t> </a:t>
            </a:r>
            <a:r>
              <a:rPr lang="it-IT" dirty="0" err="1"/>
              <a:t>accuracy</a:t>
            </a:r>
            <a:r>
              <a:rPr lang="it-IT" dirty="0"/>
              <a:t>: 0.787</a:t>
            </a:r>
          </a:p>
        </p:txBody>
      </p:sp>
    </p:spTree>
    <p:extLst>
      <p:ext uri="{BB962C8B-B14F-4D97-AF65-F5344CB8AC3E}">
        <p14:creationId xmlns:p14="http://schemas.microsoft.com/office/powerpoint/2010/main" val="3525024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olo rettangolo 4">
            <a:extLst>
              <a:ext uri="{FF2B5EF4-FFF2-40B4-BE49-F238E27FC236}">
                <a16:creationId xmlns:a16="http://schemas.microsoft.com/office/drawing/2014/main" id="{66D94E81-B8BF-41EA-BBF5-AADD8B9E0EFC}"/>
              </a:ext>
            </a:extLst>
          </p:cNvPr>
          <p:cNvSpPr/>
          <p:nvPr/>
        </p:nvSpPr>
        <p:spPr>
          <a:xfrm>
            <a:off x="1" y="0"/>
            <a:ext cx="3763141"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cs typeface="+mn-cs"/>
            </a:endParaRPr>
          </a:p>
        </p:txBody>
      </p:sp>
      <p:sp>
        <p:nvSpPr>
          <p:cNvPr id="6" name="Triangolo rettangolo 5">
            <a:extLst>
              <a:ext uri="{FF2B5EF4-FFF2-40B4-BE49-F238E27FC236}">
                <a16:creationId xmlns:a16="http://schemas.microsoft.com/office/drawing/2014/main" id="{4729AEE9-F8B6-42E0-ACC2-2C69B1A402A8}"/>
              </a:ext>
            </a:extLst>
          </p:cNvPr>
          <p:cNvSpPr/>
          <p:nvPr/>
        </p:nvSpPr>
        <p:spPr>
          <a:xfrm flipH="1">
            <a:off x="8428854" y="0"/>
            <a:ext cx="3763143"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Arial"/>
              <a:cs typeface="+mn-cs"/>
            </a:endParaRPr>
          </a:p>
        </p:txBody>
      </p:sp>
      <p:sp>
        <p:nvSpPr>
          <p:cNvPr id="4" name="Rettangolo 3">
            <a:extLst>
              <a:ext uri="{FF2B5EF4-FFF2-40B4-BE49-F238E27FC236}">
                <a16:creationId xmlns:a16="http://schemas.microsoft.com/office/drawing/2014/main" id="{226ADA88-E6B8-487F-8E95-6B9DCF5A83A5}"/>
              </a:ext>
            </a:extLst>
          </p:cNvPr>
          <p:cNvSpPr/>
          <p:nvPr/>
        </p:nvSpPr>
        <p:spPr>
          <a:xfrm>
            <a:off x="3117459" y="179392"/>
            <a:ext cx="5957080" cy="2123658"/>
          </a:xfrm>
          <a:prstGeom prst="rect">
            <a:avLst/>
          </a:prstGeom>
        </p:spPr>
        <p:txBody>
          <a:bodyPr wrap="none">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sz="4400" dirty="0">
                <a:solidFill>
                  <a:prstClr val="black">
                    <a:lumMod val="75000"/>
                    <a:lumOff val="25000"/>
                  </a:prstClr>
                </a:solidFill>
                <a:latin typeface="Arial"/>
              </a:rPr>
              <a:t>Ethnicity</a:t>
            </a: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 Classification:</a:t>
            </a: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Model evaluation</a:t>
            </a:r>
          </a:p>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pic>
        <p:nvPicPr>
          <p:cNvPr id="1026" name="Picture 2">
            <a:extLst>
              <a:ext uri="{FF2B5EF4-FFF2-40B4-BE49-F238E27FC236}">
                <a16:creationId xmlns:a16="http://schemas.microsoft.com/office/drawing/2014/main" id="{B71E73C3-A447-4F6A-A05C-9D58B17E3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142" y="1734011"/>
            <a:ext cx="4665716" cy="4903216"/>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5D37403-76AD-48A2-AD4A-E9FB4F2BE3F8}"/>
              </a:ext>
            </a:extLst>
          </p:cNvPr>
          <p:cNvSpPr txBox="1"/>
          <p:nvPr/>
        </p:nvSpPr>
        <p:spPr>
          <a:xfrm>
            <a:off x="1343493" y="1761396"/>
            <a:ext cx="2857051" cy="369332"/>
          </a:xfrm>
          <a:prstGeom prst="rect">
            <a:avLst/>
          </a:prstGeom>
          <a:noFill/>
        </p:spPr>
        <p:txBody>
          <a:bodyPr wrap="square" rtlCol="0">
            <a:spAutoFit/>
          </a:bodyPr>
          <a:lstStyle/>
          <a:p>
            <a:r>
              <a:rPr lang="it-IT" dirty="0"/>
              <a:t>Test </a:t>
            </a:r>
            <a:r>
              <a:rPr lang="it-IT" dirty="0" err="1"/>
              <a:t>accuracy</a:t>
            </a:r>
            <a:r>
              <a:rPr lang="it-IT" dirty="0"/>
              <a:t>: 0.826</a:t>
            </a:r>
          </a:p>
        </p:txBody>
      </p:sp>
      <p:sp>
        <p:nvSpPr>
          <p:cNvPr id="11" name="CasellaDiTesto 10">
            <a:extLst>
              <a:ext uri="{FF2B5EF4-FFF2-40B4-BE49-F238E27FC236}">
                <a16:creationId xmlns:a16="http://schemas.microsoft.com/office/drawing/2014/main" id="{F91EFEC2-E819-42CB-B3D2-87D7E373CB22}"/>
              </a:ext>
            </a:extLst>
          </p:cNvPr>
          <p:cNvSpPr txBox="1"/>
          <p:nvPr/>
        </p:nvSpPr>
        <p:spPr>
          <a:xfrm>
            <a:off x="8997594" y="1761396"/>
            <a:ext cx="2857051" cy="369332"/>
          </a:xfrm>
          <a:prstGeom prst="rect">
            <a:avLst/>
          </a:prstGeom>
          <a:noFill/>
        </p:spPr>
        <p:txBody>
          <a:bodyPr wrap="square" rtlCol="0">
            <a:spAutoFit/>
          </a:bodyPr>
          <a:lstStyle/>
          <a:p>
            <a:r>
              <a:rPr lang="it-IT" dirty="0"/>
              <a:t>Test </a:t>
            </a:r>
            <a:r>
              <a:rPr lang="it-IT" dirty="0" err="1"/>
              <a:t>loss</a:t>
            </a:r>
            <a:r>
              <a:rPr lang="it-IT" dirty="0"/>
              <a:t>: 0.509</a:t>
            </a:r>
          </a:p>
        </p:txBody>
      </p:sp>
    </p:spTree>
    <p:extLst>
      <p:ext uri="{BB962C8B-B14F-4D97-AF65-F5344CB8AC3E}">
        <p14:creationId xmlns:p14="http://schemas.microsoft.com/office/powerpoint/2010/main" val="710876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a:extLst>
              <a:ext uri="{FF2B5EF4-FFF2-40B4-BE49-F238E27FC236}">
                <a16:creationId xmlns:a16="http://schemas.microsoft.com/office/drawing/2014/main" id="{F425739C-0F41-4781-BF0E-05CA522A800A}"/>
              </a:ext>
            </a:extLst>
          </p:cNvPr>
          <p:cNvSpPr txBox="1"/>
          <p:nvPr/>
        </p:nvSpPr>
        <p:spPr>
          <a:xfrm>
            <a:off x="488272" y="5697698"/>
            <a:ext cx="10164932" cy="1015663"/>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a:cs typeface="+mn-cs"/>
              </a:rPr>
              <a:t>VGG16 </a:t>
            </a:r>
            <a:r>
              <a:rPr kumimoji="0" lang="it-IT" sz="1800" b="0" i="0" u="none" strike="noStrike" kern="1200" cap="none" spc="0" normalizeH="0" baseline="0" noProof="0" dirty="0" err="1">
                <a:ln>
                  <a:noFill/>
                </a:ln>
                <a:solidFill>
                  <a:prstClr val="black"/>
                </a:solidFill>
                <a:effectLst/>
                <a:uLnTx/>
                <a:uFillTx/>
                <a:latin typeface="Arial"/>
                <a:cs typeface="+mn-cs"/>
              </a:rPr>
              <a:t>architecture</a:t>
            </a:r>
            <a:r>
              <a:rPr kumimoji="0" lang="it-IT" sz="1800" b="0" i="0" u="none" strike="noStrike" kern="1200" cap="none" spc="0" normalizeH="0" baseline="0" noProof="0" dirty="0">
                <a:ln>
                  <a:noFill/>
                </a:ln>
                <a:solidFill>
                  <a:prstClr val="black"/>
                </a:solidFill>
                <a:effectLst/>
                <a:uLnTx/>
                <a:uFillTx/>
                <a:latin typeface="Arial"/>
                <a:cs typeface="+mn-cs"/>
              </a:rPr>
              <a:t> with last 5 </a:t>
            </a:r>
            <a:r>
              <a:rPr kumimoji="0" lang="it-IT" sz="1800" b="0" i="0" u="none" strike="noStrike" kern="1200" cap="none" spc="0" normalizeH="0" baseline="0" noProof="0" dirty="0" err="1">
                <a:ln>
                  <a:noFill/>
                </a:ln>
                <a:solidFill>
                  <a:prstClr val="black"/>
                </a:solidFill>
                <a:effectLst/>
                <a:uLnTx/>
                <a:uFillTx/>
                <a:latin typeface="Arial"/>
                <a:cs typeface="+mn-cs"/>
              </a:rPr>
              <a:t>layers</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trainable</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followed</a:t>
            </a:r>
            <a:r>
              <a:rPr kumimoji="0" lang="it-IT" sz="1800" b="0" i="0" u="none" strike="noStrike" kern="1200" cap="none" spc="0" normalizeH="0" baseline="0" noProof="0" dirty="0">
                <a:ln>
                  <a:noFill/>
                </a:ln>
                <a:solidFill>
                  <a:prstClr val="black"/>
                </a:solidFill>
                <a:effectLst/>
                <a:uLnTx/>
                <a:uFillTx/>
                <a:latin typeface="Arial"/>
                <a:cs typeface="+mn-cs"/>
              </a:rPr>
              <a:t> by </a:t>
            </a:r>
            <a:r>
              <a:rPr kumimoji="0" lang="it-IT" sz="1800" b="0" i="0" u="none" strike="noStrike" kern="1200" cap="none" spc="0" normalizeH="0" baseline="0" noProof="0" dirty="0" err="1">
                <a:ln>
                  <a:noFill/>
                </a:ln>
                <a:solidFill>
                  <a:prstClr val="black"/>
                </a:solidFill>
                <a:effectLst/>
                <a:uLnTx/>
                <a:uFillTx/>
                <a:latin typeface="Arial"/>
                <a:cs typeface="+mn-cs"/>
              </a:rPr>
              <a:t>fully-connected</a:t>
            </a:r>
            <a:r>
              <a:rPr kumimoji="0" lang="it-IT" sz="1800" b="0" i="0" u="none" strike="noStrike" kern="1200" cap="none" spc="0" normalizeH="0" baseline="0" noProof="0" dirty="0">
                <a:ln>
                  <a:noFill/>
                </a:ln>
                <a:solidFill>
                  <a:prstClr val="black"/>
                </a:solidFill>
                <a:effectLst/>
                <a:uLnTx/>
                <a:uFillTx/>
                <a:latin typeface="Arial"/>
                <a:cs typeface="+mn-cs"/>
              </a:rPr>
              <a:t> with:</a:t>
            </a:r>
          </a:p>
          <a:p>
            <a:pPr lvl="0"/>
            <a:r>
              <a:rPr kumimoji="0" lang="it-IT" sz="1400" b="0" i="0" u="none" strike="noStrike" kern="1200" cap="none" spc="0" normalizeH="0" baseline="0" noProof="0" dirty="0">
                <a:ln>
                  <a:noFill/>
                </a:ln>
                <a:solidFill>
                  <a:prstClr val="black"/>
                </a:solidFill>
                <a:effectLst/>
                <a:uLnTx/>
                <a:uFillTx/>
                <a:latin typeface="Arial"/>
                <a:cs typeface="+mn-cs"/>
              </a:rPr>
              <a:t>1°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1024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 2°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512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  </a:t>
            </a:r>
            <a:r>
              <a:rPr kumimoji="0" lang="it-IT" sz="1400" b="0" i="0" u="none" strike="noStrike" kern="1200" cap="none" spc="0" normalizeH="0" baseline="0" noProof="0" dirty="0" err="1">
                <a:ln>
                  <a:noFill/>
                </a:ln>
                <a:solidFill>
                  <a:prstClr val="black"/>
                </a:solidFill>
                <a:effectLst/>
                <a:uLnTx/>
                <a:uFillTx/>
                <a:latin typeface="Arial"/>
                <a:cs typeface="+mn-cs"/>
              </a:rPr>
              <a:t>Dropout</a:t>
            </a:r>
            <a:r>
              <a:rPr kumimoji="0" lang="it-IT" sz="1400" b="0" i="0" u="none" strike="noStrike" kern="1200" cap="none" spc="0" normalizeH="0" baseline="0" noProof="0" dirty="0">
                <a:ln>
                  <a:noFill/>
                </a:ln>
                <a:solidFill>
                  <a:prstClr val="black"/>
                </a:solidFill>
                <a:effectLst/>
                <a:uLnTx/>
                <a:uFillTx/>
                <a:latin typeface="Arial"/>
                <a:cs typeface="+mn-cs"/>
              </a:rPr>
              <a:t> - 3°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252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–4°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128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 </a:t>
            </a:r>
            <a:r>
              <a:rPr kumimoji="0" lang="it-IT" sz="1400" b="0" i="0" u="none" strike="noStrike" kern="1200" cap="none" spc="0" normalizeH="0" baseline="0" noProof="0" dirty="0" err="1">
                <a:ln>
                  <a:noFill/>
                </a:ln>
                <a:solidFill>
                  <a:prstClr val="black"/>
                </a:solidFill>
                <a:effectLst/>
                <a:uLnTx/>
                <a:uFillTx/>
                <a:latin typeface="Arial"/>
                <a:cs typeface="+mn-cs"/>
              </a:rPr>
              <a:t>Dropout</a:t>
            </a:r>
            <a:r>
              <a:rPr kumimoji="0" lang="it-IT" sz="1400" b="0" i="0" u="none" strike="noStrike" kern="1200" cap="none" spc="0" normalizeH="0" baseline="0" noProof="0" dirty="0">
                <a:ln>
                  <a:noFill/>
                </a:ln>
                <a:solidFill>
                  <a:prstClr val="black"/>
                </a:solidFill>
                <a:effectLst/>
                <a:uLnTx/>
                <a:uFillTx/>
                <a:latin typeface="Arial"/>
                <a:cs typeface="+mn-cs"/>
              </a:rPr>
              <a:t> -  </a:t>
            </a:r>
            <a:r>
              <a:rPr lang="it-IT" sz="1400" dirty="0">
                <a:solidFill>
                  <a:prstClr val="black"/>
                </a:solidFill>
                <a:latin typeface="Arial"/>
              </a:rPr>
              <a:t>5</a:t>
            </a:r>
            <a:r>
              <a:rPr kumimoji="0" lang="it-IT" sz="1400" b="0" i="0" u="none" strike="noStrike" kern="1200" cap="none" spc="0" normalizeH="0" baseline="0" noProof="0" dirty="0">
                <a:ln>
                  <a:noFill/>
                </a:ln>
                <a:solidFill>
                  <a:prstClr val="black"/>
                </a:solidFill>
                <a:effectLst/>
                <a:uLnTx/>
                <a:uFillTx/>
                <a:latin typeface="Arial"/>
                <a:cs typeface="+mn-cs"/>
              </a:rPr>
              <a:t>°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64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 </a:t>
            </a:r>
            <a:r>
              <a:rPr lang="it-IT" sz="1400" dirty="0">
                <a:solidFill>
                  <a:prstClr val="black"/>
                </a:solidFill>
                <a:latin typeface="Arial"/>
              </a:rPr>
              <a:t>6</a:t>
            </a:r>
            <a:r>
              <a:rPr kumimoji="0" lang="it-IT" sz="1400" b="0" i="0" u="none" strike="noStrike" kern="1200" cap="none" spc="0" normalizeH="0" baseline="0" noProof="0" dirty="0">
                <a:ln>
                  <a:noFill/>
                </a:ln>
                <a:solidFill>
                  <a:prstClr val="black"/>
                </a:solidFill>
                <a:effectLst/>
                <a:uLnTx/>
                <a:uFillTx/>
                <a:latin typeface="Arial"/>
                <a:cs typeface="+mn-cs"/>
              </a:rPr>
              <a:t>°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32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 </a:t>
            </a:r>
            <a:r>
              <a:rPr kumimoji="0" lang="it-IT" sz="1400" b="0" i="0" u="none" strike="noStrike" kern="1200" cap="none" spc="0" normalizeH="0" baseline="0" noProof="0" dirty="0" err="1">
                <a:ln>
                  <a:noFill/>
                </a:ln>
                <a:solidFill>
                  <a:prstClr val="black"/>
                </a:solidFill>
                <a:effectLst/>
                <a:uLnTx/>
                <a:uFillTx/>
                <a:latin typeface="Arial"/>
                <a:cs typeface="+mn-cs"/>
              </a:rPr>
              <a:t>Dropout</a:t>
            </a:r>
            <a:r>
              <a:rPr kumimoji="0" lang="it-IT" sz="1400" b="0" i="0" u="none" strike="noStrike" kern="1200" cap="none" spc="0" normalizeH="0" baseline="0" noProof="0" dirty="0">
                <a:ln>
                  <a:noFill/>
                </a:ln>
                <a:solidFill>
                  <a:prstClr val="black"/>
                </a:solidFill>
                <a:effectLst/>
                <a:uLnTx/>
                <a:uFillTx/>
                <a:latin typeface="Arial"/>
                <a:cs typeface="+mn-cs"/>
              </a:rPr>
              <a:t> - </a:t>
            </a:r>
            <a:r>
              <a:rPr lang="it-IT" sz="1400" dirty="0">
                <a:solidFill>
                  <a:prstClr val="black"/>
                </a:solidFill>
                <a:latin typeface="Arial"/>
              </a:rPr>
              <a:t>7</a:t>
            </a:r>
            <a:r>
              <a:rPr kumimoji="0" lang="it-IT" sz="1400" b="0" i="0" u="none" strike="noStrike" kern="1200" cap="none" spc="0" normalizeH="0" baseline="0" noProof="0" dirty="0">
                <a:ln>
                  <a:noFill/>
                </a:ln>
                <a:solidFill>
                  <a:prstClr val="black"/>
                </a:solidFill>
                <a:effectLst/>
                <a:uLnTx/>
                <a:uFillTx/>
                <a:latin typeface="Arial"/>
                <a:cs typeface="+mn-cs"/>
              </a:rPr>
              <a:t>°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16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kumimoji="0" lang="it-IT" sz="1400" b="0" i="0" u="none" strike="noStrike" kern="1200" cap="none" spc="0" normalizeH="0" baseline="0" noProof="0" dirty="0">
                <a:ln>
                  <a:noFill/>
                </a:ln>
                <a:solidFill>
                  <a:prstClr val="black"/>
                </a:solidFill>
                <a:effectLst/>
                <a:uLnTx/>
                <a:uFillTx/>
                <a:latin typeface="Arial"/>
                <a:cs typeface="+mn-cs"/>
              </a:rPr>
              <a:t>) - 8° </a:t>
            </a:r>
            <a:r>
              <a:rPr kumimoji="0" lang="it-IT" sz="1400" b="0" i="0" u="none" strike="noStrike" kern="1200" cap="none" spc="0" normalizeH="0" baseline="0" noProof="0" dirty="0" err="1">
                <a:ln>
                  <a:noFill/>
                </a:ln>
                <a:solidFill>
                  <a:prstClr val="black"/>
                </a:solidFill>
                <a:effectLst/>
                <a:uLnTx/>
                <a:uFillTx/>
                <a:latin typeface="Arial"/>
                <a:cs typeface="+mn-cs"/>
              </a:rPr>
              <a:t>layer</a:t>
            </a:r>
            <a:r>
              <a:rPr kumimoji="0" lang="it-IT" sz="1400" b="0" i="0" u="none" strike="noStrike" kern="1200" cap="none" spc="0" normalizeH="0" baseline="0" noProof="0" dirty="0">
                <a:ln>
                  <a:noFill/>
                </a:ln>
                <a:solidFill>
                  <a:prstClr val="black"/>
                </a:solidFill>
                <a:effectLst/>
                <a:uLnTx/>
                <a:uFillTx/>
                <a:latin typeface="Arial"/>
                <a:cs typeface="+mn-cs"/>
              </a:rPr>
              <a:t> 8 </a:t>
            </a:r>
            <a:r>
              <a:rPr kumimoji="0" lang="it-IT" sz="1400" b="0" i="0" u="none" strike="noStrike" kern="1200" cap="none" spc="0" normalizeH="0" baseline="0" noProof="0" dirty="0" err="1">
                <a:ln>
                  <a:noFill/>
                </a:ln>
                <a:solidFill>
                  <a:prstClr val="black"/>
                </a:solidFill>
                <a:effectLst/>
                <a:uLnTx/>
                <a:uFillTx/>
                <a:latin typeface="Arial"/>
                <a:cs typeface="+mn-cs"/>
              </a:rPr>
              <a:t>neurons</a:t>
            </a:r>
            <a:r>
              <a:rPr kumimoji="0" lang="it-IT" sz="1400" b="0" i="0" u="none" strike="noStrike" kern="1200" cap="none" spc="0" normalizeH="0" baseline="0" noProof="0" dirty="0">
                <a:ln>
                  <a:noFill/>
                </a:ln>
                <a:solidFill>
                  <a:prstClr val="black"/>
                </a:solidFill>
                <a:effectLst/>
                <a:uLnTx/>
                <a:uFillTx/>
                <a:latin typeface="Arial"/>
                <a:cs typeface="+mn-cs"/>
              </a:rPr>
              <a:t> (act: </a:t>
            </a:r>
            <a:r>
              <a:rPr kumimoji="0" lang="it-IT" sz="1400" b="0" i="0" u="none" strike="noStrike" kern="1200" cap="none" spc="0" normalizeH="0" baseline="0" noProof="0" dirty="0" err="1">
                <a:ln>
                  <a:noFill/>
                </a:ln>
                <a:solidFill>
                  <a:prstClr val="black"/>
                </a:solidFill>
                <a:effectLst/>
                <a:uLnTx/>
                <a:uFillTx/>
                <a:latin typeface="Arial"/>
                <a:cs typeface="+mn-cs"/>
              </a:rPr>
              <a:t>relu</a:t>
            </a:r>
            <a:r>
              <a:rPr lang="it-IT" sz="1400" dirty="0">
                <a:solidFill>
                  <a:prstClr val="black"/>
                </a:solidFill>
              </a:rPr>
              <a:t>) - 9° </a:t>
            </a:r>
            <a:r>
              <a:rPr lang="it-IT" sz="1400" dirty="0" err="1">
                <a:solidFill>
                  <a:prstClr val="black"/>
                </a:solidFill>
              </a:rPr>
              <a:t>layer</a:t>
            </a:r>
            <a:r>
              <a:rPr lang="it-IT" sz="1400" dirty="0">
                <a:solidFill>
                  <a:prstClr val="black"/>
                </a:solidFill>
              </a:rPr>
              <a:t> 4 </a:t>
            </a:r>
            <a:r>
              <a:rPr lang="it-IT" sz="1400" dirty="0" err="1">
                <a:solidFill>
                  <a:prstClr val="black"/>
                </a:solidFill>
              </a:rPr>
              <a:t>neurons</a:t>
            </a:r>
            <a:r>
              <a:rPr lang="it-IT" sz="1400" dirty="0">
                <a:solidFill>
                  <a:prstClr val="black"/>
                </a:solidFill>
              </a:rPr>
              <a:t> (act: </a:t>
            </a:r>
            <a:r>
              <a:rPr lang="it-IT" sz="1400" dirty="0" err="1">
                <a:solidFill>
                  <a:prstClr val="black"/>
                </a:solidFill>
              </a:rPr>
              <a:t>relu</a:t>
            </a:r>
            <a:r>
              <a:rPr lang="it-IT" sz="1400" dirty="0">
                <a:solidFill>
                  <a:prstClr val="black"/>
                </a:solidFill>
              </a:rPr>
              <a:t>) - 10° </a:t>
            </a:r>
            <a:r>
              <a:rPr lang="it-IT" sz="1400" dirty="0" err="1">
                <a:solidFill>
                  <a:prstClr val="black"/>
                </a:solidFill>
              </a:rPr>
              <a:t>layer</a:t>
            </a:r>
            <a:r>
              <a:rPr lang="it-IT" sz="1400" dirty="0">
                <a:solidFill>
                  <a:prstClr val="black"/>
                </a:solidFill>
              </a:rPr>
              <a:t> 2 </a:t>
            </a:r>
            <a:r>
              <a:rPr lang="it-IT" sz="1400" dirty="0" err="1">
                <a:solidFill>
                  <a:prstClr val="black"/>
                </a:solidFill>
              </a:rPr>
              <a:t>neurons</a:t>
            </a:r>
            <a:r>
              <a:rPr lang="it-IT" sz="1400" dirty="0">
                <a:solidFill>
                  <a:prstClr val="black"/>
                </a:solidFill>
              </a:rPr>
              <a:t> (act: </a:t>
            </a:r>
            <a:r>
              <a:rPr lang="it-IT" sz="1400" dirty="0" err="1">
                <a:solidFill>
                  <a:prstClr val="black"/>
                </a:solidFill>
              </a:rPr>
              <a:t>sigmoid</a:t>
            </a:r>
            <a:r>
              <a:rPr lang="it-IT" sz="1400" dirty="0">
                <a:solidFill>
                  <a:prstClr val="black"/>
                </a:solidFill>
              </a:rPr>
              <a:t>) </a:t>
            </a:r>
            <a:endParaRPr kumimoji="0" lang="it-IT" sz="1400" b="0" i="0" u="none" strike="noStrike" kern="1200" cap="none" spc="0" normalizeH="0" baseline="0" noProof="0" dirty="0">
              <a:ln>
                <a:noFill/>
              </a:ln>
              <a:solidFill>
                <a:prstClr val="black"/>
              </a:solidFill>
              <a:effectLst/>
              <a:uLnTx/>
              <a:uFillTx/>
              <a:latin typeface="Arial"/>
              <a:cs typeface="+mn-cs"/>
            </a:endParaRPr>
          </a:p>
        </p:txBody>
      </p:sp>
      <p:sp>
        <p:nvSpPr>
          <p:cNvPr id="16" name="CasellaDiTesto 15">
            <a:extLst>
              <a:ext uri="{FF2B5EF4-FFF2-40B4-BE49-F238E27FC236}">
                <a16:creationId xmlns:a16="http://schemas.microsoft.com/office/drawing/2014/main" id="{B7B4A1F8-DBBA-411E-8223-C576601B912F}"/>
              </a:ext>
            </a:extLst>
          </p:cNvPr>
          <p:cNvSpPr txBox="1"/>
          <p:nvPr/>
        </p:nvSpPr>
        <p:spPr>
          <a:xfrm>
            <a:off x="1728186" y="1409616"/>
            <a:ext cx="8735627" cy="369332"/>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Arial"/>
                <a:cs typeface="+mn-cs"/>
              </a:rPr>
              <a:t>Task: Gender </a:t>
            </a:r>
            <a:r>
              <a:rPr kumimoji="0" lang="it-IT" sz="1800" b="1" i="0" u="none" strike="noStrike" kern="1200" cap="none" spc="0" normalizeH="0" baseline="0" noProof="0" dirty="0" err="1">
                <a:ln>
                  <a:noFill/>
                </a:ln>
                <a:solidFill>
                  <a:prstClr val="black"/>
                </a:solidFill>
                <a:effectLst/>
                <a:uLnTx/>
                <a:uFillTx/>
                <a:latin typeface="Arial"/>
                <a:cs typeface="+mn-cs"/>
              </a:rPr>
              <a:t>classification</a:t>
            </a:r>
            <a:endParaRPr kumimoji="0" lang="it-IT" sz="1800" b="1" i="0" u="none" strike="noStrike" kern="1200" cap="none" spc="0" normalizeH="0" baseline="0" noProof="0" dirty="0">
              <a:ln>
                <a:noFill/>
              </a:ln>
              <a:solidFill>
                <a:prstClr val="black"/>
              </a:solidFill>
              <a:effectLst/>
              <a:uLnTx/>
              <a:uFillTx/>
              <a:latin typeface="Arial"/>
              <a:cs typeface="+mn-cs"/>
            </a:endParaRPr>
          </a:p>
        </p:txBody>
      </p:sp>
      <p:pic>
        <p:nvPicPr>
          <p:cNvPr id="17" name="Immagine 16" descr="Immagine che contiene screenshot&#10;&#10;Descrizione generata automaticamente">
            <a:extLst>
              <a:ext uri="{FF2B5EF4-FFF2-40B4-BE49-F238E27FC236}">
                <a16:creationId xmlns:a16="http://schemas.microsoft.com/office/drawing/2014/main" id="{E3D8CD8C-7DA0-452A-AC58-7682E02FF1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0162" y="2536927"/>
            <a:ext cx="6213569" cy="2633000"/>
          </a:xfrm>
          <a:prstGeom prst="rect">
            <a:avLst/>
          </a:prstGeom>
        </p:spPr>
      </p:pic>
      <p:cxnSp>
        <p:nvCxnSpPr>
          <p:cNvPr id="18" name="Connettore 2 17">
            <a:extLst>
              <a:ext uri="{FF2B5EF4-FFF2-40B4-BE49-F238E27FC236}">
                <a16:creationId xmlns:a16="http://schemas.microsoft.com/office/drawing/2014/main" id="{7A43F075-E7C9-4F30-A596-E31C0F9FC5F9}"/>
              </a:ext>
            </a:extLst>
          </p:cNvPr>
          <p:cNvCxnSpPr>
            <a:cxnSpLocks/>
            <a:stCxn id="17" idx="3"/>
          </p:cNvCxnSpPr>
          <p:nvPr/>
        </p:nvCxnSpPr>
        <p:spPr>
          <a:xfrm flipV="1">
            <a:off x="9393731" y="2556873"/>
            <a:ext cx="983646" cy="1296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B1763E6C-B5E1-491C-A998-3E4DA68354D9}"/>
              </a:ext>
            </a:extLst>
          </p:cNvPr>
          <p:cNvCxnSpPr>
            <a:cxnSpLocks/>
          </p:cNvCxnSpPr>
          <p:nvPr/>
        </p:nvCxnSpPr>
        <p:spPr>
          <a:xfrm>
            <a:off x="9393731" y="3986468"/>
            <a:ext cx="861936" cy="1249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2287A6AC-AA33-4ABB-B574-6FFFACF2054E}"/>
              </a:ext>
            </a:extLst>
          </p:cNvPr>
          <p:cNvSpPr txBox="1"/>
          <p:nvPr/>
        </p:nvSpPr>
        <p:spPr>
          <a:xfrm>
            <a:off x="10463813" y="2372207"/>
            <a:ext cx="1198485" cy="369332"/>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it-IT" b="1" dirty="0">
                <a:solidFill>
                  <a:prstClr val="black"/>
                </a:solidFill>
                <a:latin typeface="Arial"/>
              </a:rPr>
              <a:t>MAN</a:t>
            </a:r>
            <a:endParaRPr kumimoji="0" lang="it-IT" sz="1800" b="1" i="0" u="none" strike="noStrike" kern="1200" cap="none" spc="0" normalizeH="0" baseline="0" noProof="0" dirty="0">
              <a:ln>
                <a:noFill/>
              </a:ln>
              <a:solidFill>
                <a:prstClr val="black"/>
              </a:solidFill>
              <a:effectLst/>
              <a:uLnTx/>
              <a:uFillTx/>
              <a:latin typeface="Arial"/>
              <a:cs typeface="+mn-cs"/>
            </a:endParaRPr>
          </a:p>
        </p:txBody>
      </p:sp>
      <p:sp>
        <p:nvSpPr>
          <p:cNvPr id="23" name="CasellaDiTesto 22">
            <a:extLst>
              <a:ext uri="{FF2B5EF4-FFF2-40B4-BE49-F238E27FC236}">
                <a16:creationId xmlns:a16="http://schemas.microsoft.com/office/drawing/2014/main" id="{91957F27-C654-451E-9E2D-FFC6E7B8247D}"/>
              </a:ext>
            </a:extLst>
          </p:cNvPr>
          <p:cNvSpPr txBox="1"/>
          <p:nvPr/>
        </p:nvSpPr>
        <p:spPr>
          <a:xfrm>
            <a:off x="10463813" y="5169927"/>
            <a:ext cx="1198485" cy="369332"/>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it-IT" b="1" dirty="0">
                <a:solidFill>
                  <a:prstClr val="black"/>
                </a:solidFill>
                <a:latin typeface="Arial"/>
              </a:rPr>
              <a:t>WOMAN</a:t>
            </a:r>
            <a:endParaRPr kumimoji="0" lang="it-IT" sz="1800" b="1" i="0" u="none" strike="noStrike" kern="1200" cap="none" spc="0" normalizeH="0" baseline="0" noProof="0" dirty="0">
              <a:ln>
                <a:noFill/>
              </a:ln>
              <a:solidFill>
                <a:prstClr val="black"/>
              </a:solidFill>
              <a:effectLst/>
              <a:uLnTx/>
              <a:uFillTx/>
              <a:latin typeface="Arial"/>
              <a:cs typeface="+mn-cs"/>
            </a:endParaRPr>
          </a:p>
        </p:txBody>
      </p:sp>
      <p:pic>
        <p:nvPicPr>
          <p:cNvPr id="24" name="Immagine 23" descr="Immagine che contiene donna, persona, abbigliamento, esterni&#10;&#10;Descrizione generata automaticamente">
            <a:extLst>
              <a:ext uri="{FF2B5EF4-FFF2-40B4-BE49-F238E27FC236}">
                <a16:creationId xmlns:a16="http://schemas.microsoft.com/office/drawing/2014/main" id="{73148145-ADCC-4812-9086-C98F1D006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48" y="2218073"/>
            <a:ext cx="2035428" cy="3040500"/>
          </a:xfrm>
          <a:prstGeom prst="rect">
            <a:avLst/>
          </a:prstGeom>
        </p:spPr>
      </p:pic>
      <p:pic>
        <p:nvPicPr>
          <p:cNvPr id="26" name="Immagine 25">
            <a:extLst>
              <a:ext uri="{FF2B5EF4-FFF2-40B4-BE49-F238E27FC236}">
                <a16:creationId xmlns:a16="http://schemas.microsoft.com/office/drawing/2014/main" id="{2D28FEA8-33F4-4BEF-9493-C5C3C4119CFE}"/>
              </a:ext>
            </a:extLst>
          </p:cNvPr>
          <p:cNvPicPr>
            <a:picLocks noChangeAspect="1"/>
          </p:cNvPicPr>
          <p:nvPr/>
        </p:nvPicPr>
        <p:blipFill>
          <a:blip r:embed="rId4"/>
          <a:stretch>
            <a:fillRect/>
          </a:stretch>
        </p:blipFill>
        <p:spPr>
          <a:xfrm>
            <a:off x="0" y="103769"/>
            <a:ext cx="12192000" cy="1456944"/>
          </a:xfrm>
          <a:prstGeom prst="rect">
            <a:avLst/>
          </a:prstGeom>
        </p:spPr>
      </p:pic>
    </p:spTree>
    <p:extLst>
      <p:ext uri="{BB962C8B-B14F-4D97-AF65-F5344CB8AC3E}">
        <p14:creationId xmlns:p14="http://schemas.microsoft.com/office/powerpoint/2010/main" val="349912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olo rettangolo 11">
            <a:extLst>
              <a:ext uri="{FF2B5EF4-FFF2-40B4-BE49-F238E27FC236}">
                <a16:creationId xmlns:a16="http://schemas.microsoft.com/office/drawing/2014/main" id="{52D79E72-1AC1-48CF-A9E8-03564291C8CF}"/>
              </a:ext>
            </a:extLst>
          </p:cNvPr>
          <p:cNvSpPr/>
          <p:nvPr/>
        </p:nvSpPr>
        <p:spPr>
          <a:xfrm>
            <a:off x="0" y="0"/>
            <a:ext cx="6749538"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cs typeface="+mn-cs"/>
            </a:endParaRPr>
          </a:p>
        </p:txBody>
      </p:sp>
      <p:sp>
        <p:nvSpPr>
          <p:cNvPr id="2" name="Rettangolo 1">
            <a:extLst>
              <a:ext uri="{FF2B5EF4-FFF2-40B4-BE49-F238E27FC236}">
                <a16:creationId xmlns:a16="http://schemas.microsoft.com/office/drawing/2014/main" id="{BEA3F71F-3FBE-4877-9801-929FBCAFE34C}"/>
              </a:ext>
            </a:extLst>
          </p:cNvPr>
          <p:cNvSpPr/>
          <p:nvPr/>
        </p:nvSpPr>
        <p:spPr>
          <a:xfrm>
            <a:off x="1165144" y="71816"/>
            <a:ext cx="5553123" cy="2123658"/>
          </a:xfrm>
          <a:prstGeom prst="rect">
            <a:avLst/>
          </a:prstGeom>
        </p:spPr>
        <p:txBody>
          <a:bodyPr wrap="none">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sz="4400" dirty="0">
                <a:solidFill>
                  <a:prstClr val="black">
                    <a:lumMod val="75000"/>
                    <a:lumOff val="25000"/>
                  </a:prstClr>
                </a:solidFill>
                <a:latin typeface="Arial"/>
              </a:rPr>
              <a:t>Gender</a:t>
            </a: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 Identification:</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Training process</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3" name="CasellaDiTesto 2">
            <a:extLst>
              <a:ext uri="{FF2B5EF4-FFF2-40B4-BE49-F238E27FC236}">
                <a16:creationId xmlns:a16="http://schemas.microsoft.com/office/drawing/2014/main" id="{7F1E1047-1316-4B6F-9A93-C836C68E27C5}"/>
              </a:ext>
            </a:extLst>
          </p:cNvPr>
          <p:cNvSpPr txBox="1"/>
          <p:nvPr/>
        </p:nvSpPr>
        <p:spPr>
          <a:xfrm>
            <a:off x="742487" y="3249446"/>
            <a:ext cx="4909457" cy="2862322"/>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a:cs typeface="+mn-cs"/>
              </a:rPr>
              <a:t>Data </a:t>
            </a:r>
            <a:r>
              <a:rPr kumimoji="0" lang="it-IT" sz="1800" b="0" i="0" u="none" strike="noStrike" kern="1200" cap="none" spc="0" normalizeH="0" baseline="0" noProof="0" dirty="0" err="1">
                <a:ln>
                  <a:noFill/>
                </a:ln>
                <a:solidFill>
                  <a:prstClr val="black"/>
                </a:solidFill>
                <a:effectLst/>
                <a:uLnTx/>
                <a:uFillTx/>
                <a:latin typeface="Arial"/>
                <a:cs typeface="+mn-cs"/>
              </a:rPr>
              <a:t>augumentation</a:t>
            </a:r>
            <a:r>
              <a:rPr kumimoji="0" lang="it-IT" sz="1800" b="0" i="0" u="none" strike="noStrike" kern="1200" cap="none" spc="0" normalizeH="0" baseline="0" noProof="0" dirty="0">
                <a:ln>
                  <a:noFill/>
                </a:ln>
                <a:solidFill>
                  <a:prstClr val="black"/>
                </a:solidFill>
                <a:effectLst/>
                <a:uLnTx/>
                <a:uFillTx/>
                <a:latin typeface="Arial"/>
                <a:cs typeface="+mn-cs"/>
              </a:rPr>
              <a:t> on training:</a:t>
            </a:r>
          </a:p>
          <a:p>
            <a:pPr marL="285750" marR="0" lvl="0" indent="-285750" algn="l" defTabSz="914286"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rial"/>
                <a:cs typeface="+mn-cs"/>
              </a:rPr>
              <a:t>Image </a:t>
            </a:r>
            <a:r>
              <a:rPr kumimoji="0" lang="it-IT" sz="1800" b="0" i="0" u="none" strike="noStrike" kern="1200" cap="none" spc="0" normalizeH="0" baseline="0" noProof="0" dirty="0" err="1">
                <a:ln>
                  <a:noFill/>
                </a:ln>
                <a:solidFill>
                  <a:prstClr val="black"/>
                </a:solidFill>
                <a:effectLst/>
                <a:uLnTx/>
                <a:uFillTx/>
                <a:latin typeface="Arial"/>
                <a:cs typeface="+mn-cs"/>
              </a:rPr>
              <a:t>rotation</a:t>
            </a:r>
            <a:endParaRPr kumimoji="0" lang="it-IT" sz="18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286"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rial"/>
                <a:cs typeface="+mn-cs"/>
              </a:rPr>
              <a:t>Width</a:t>
            </a:r>
            <a:r>
              <a:rPr kumimoji="0" lang="it-IT" sz="1800" b="0" i="0" u="none" strike="noStrike" kern="1200" cap="none" spc="0" normalizeH="0" baseline="0" noProof="0" dirty="0">
                <a:ln>
                  <a:noFill/>
                </a:ln>
                <a:solidFill>
                  <a:prstClr val="black"/>
                </a:solidFill>
                <a:effectLst/>
                <a:uLnTx/>
                <a:uFillTx/>
                <a:latin typeface="Arial"/>
                <a:cs typeface="+mn-cs"/>
              </a:rPr>
              <a:t> and </a:t>
            </a:r>
            <a:r>
              <a:rPr kumimoji="0" lang="it-IT" sz="1800" b="0" i="0" u="none" strike="noStrike" kern="1200" cap="none" spc="0" normalizeH="0" baseline="0" noProof="0" dirty="0" err="1">
                <a:ln>
                  <a:noFill/>
                </a:ln>
                <a:solidFill>
                  <a:prstClr val="black"/>
                </a:solidFill>
                <a:effectLst/>
                <a:uLnTx/>
                <a:uFillTx/>
                <a:latin typeface="Arial"/>
                <a:cs typeface="+mn-cs"/>
              </a:rPr>
              <a:t>height</a:t>
            </a:r>
            <a:r>
              <a:rPr kumimoji="0" lang="it-IT" sz="1800" b="0" i="0" u="none" strike="noStrike" kern="1200" cap="none" spc="0" normalizeH="0" baseline="0" noProof="0" dirty="0">
                <a:ln>
                  <a:noFill/>
                </a:ln>
                <a:solidFill>
                  <a:prstClr val="black"/>
                </a:solidFill>
                <a:effectLst/>
                <a:uLnTx/>
                <a:uFillTx/>
                <a:latin typeface="Arial"/>
                <a:cs typeface="+mn-cs"/>
              </a:rPr>
              <a:t> shift </a:t>
            </a:r>
          </a:p>
          <a:p>
            <a:pPr marL="285750" marR="0" lvl="0" indent="-285750" algn="l" defTabSz="914286"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Arial"/>
                <a:cs typeface="+mn-cs"/>
              </a:rPr>
              <a:t>Zoom </a:t>
            </a:r>
          </a:p>
          <a:p>
            <a:pPr marL="285750" marR="0" lvl="0" indent="-285750" algn="l" defTabSz="914286"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rial"/>
                <a:cs typeface="+mn-cs"/>
              </a:rPr>
              <a:t>Shear</a:t>
            </a:r>
            <a:endParaRPr kumimoji="0" lang="it-IT" sz="18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286" rtl="0" eaLnBrk="1" fontAlgn="auto" latinLnBrk="0" hangingPunct="1">
              <a:lnSpc>
                <a:spcPct val="100000"/>
              </a:lnSpc>
              <a:spcBef>
                <a:spcPts val="0"/>
              </a:spcBef>
              <a:spcAft>
                <a:spcPts val="0"/>
              </a:spcAft>
              <a:buClr>
                <a:prstClr val="black"/>
              </a:buClr>
              <a:buSzPct val="100000"/>
              <a:buFont typeface="Arial" panose="020B0604020202020204" pitchFamily="34" charset="0"/>
              <a:buChar char="•"/>
              <a:tabLst/>
              <a:defRPr/>
            </a:pPr>
            <a:r>
              <a:rPr kumimoji="0" lang="it-IT" sz="1800" b="0" i="0" u="none" strike="noStrike" kern="1200" cap="none" spc="0" normalizeH="0" baseline="0" noProof="0" dirty="0" err="1">
                <a:ln>
                  <a:noFill/>
                </a:ln>
                <a:solidFill>
                  <a:prstClr val="black"/>
                </a:solidFill>
                <a:effectLst/>
                <a:uLnTx/>
                <a:uFillTx/>
                <a:latin typeface="Arial"/>
                <a:cs typeface="+mn-cs"/>
              </a:rPr>
              <a:t>Horizontal</a:t>
            </a:r>
            <a:r>
              <a:rPr kumimoji="0" lang="it-IT" sz="1800" b="0" i="0" u="none" strike="noStrike" kern="1200" cap="none" spc="0" normalizeH="0" baseline="0" noProof="0" dirty="0">
                <a:ln>
                  <a:noFill/>
                </a:ln>
                <a:solidFill>
                  <a:prstClr val="black"/>
                </a:solidFill>
                <a:effectLst/>
                <a:uLnTx/>
                <a:uFillTx/>
                <a:latin typeface="Arial"/>
                <a:cs typeface="+mn-cs"/>
              </a:rPr>
              <a:t> flip</a:t>
            </a:r>
          </a:p>
          <a:p>
            <a:pPr marL="0" marR="0" lvl="0" indent="0" algn="l" defTabSz="914286" rtl="0" eaLnBrk="1" fontAlgn="auto" latinLnBrk="0" hangingPunct="1">
              <a:lnSpc>
                <a:spcPct val="100000"/>
              </a:lnSpc>
              <a:spcBef>
                <a:spcPts val="0"/>
              </a:spcBef>
              <a:spcAft>
                <a:spcPts val="0"/>
              </a:spcAft>
              <a:buClr>
                <a:prstClr val="black"/>
              </a:buClr>
              <a:buSzPct val="100000"/>
              <a:buFontTx/>
              <a:buNone/>
              <a:tabLst/>
              <a:defRPr/>
            </a:pPr>
            <a:endParaRPr kumimoji="0" lang="it-IT" sz="1800" b="0" i="0" u="none" strike="noStrike" kern="1200" cap="none" spc="0" normalizeH="0" baseline="0" noProof="0" dirty="0">
              <a:ln>
                <a:noFill/>
              </a:ln>
              <a:solidFill>
                <a:prstClr val="black"/>
              </a:solidFill>
              <a:effectLst/>
              <a:uLnTx/>
              <a:uFillTx/>
              <a:latin typeface="Arial"/>
              <a:cs typeface="+mn-cs"/>
            </a:endParaRPr>
          </a:p>
          <a:p>
            <a:pPr marL="0" marR="0" lvl="0" indent="0" algn="l" defTabSz="914286" rtl="0" eaLnBrk="1" fontAlgn="auto" latinLnBrk="0" hangingPunct="1">
              <a:lnSpc>
                <a:spcPct val="100000"/>
              </a:lnSpc>
              <a:spcBef>
                <a:spcPts val="0"/>
              </a:spcBef>
              <a:spcAft>
                <a:spcPts val="0"/>
              </a:spcAft>
              <a:buClr>
                <a:prstClr val="black"/>
              </a:buClr>
              <a:buSzPct val="100000"/>
              <a:buFontTx/>
              <a:buNone/>
              <a:tabLst/>
              <a:defRPr/>
            </a:pPr>
            <a:r>
              <a:rPr kumimoji="0" lang="it-IT" sz="1800" b="0" i="0" u="none" strike="noStrike" kern="1200" cap="none" spc="0" normalizeH="0" baseline="0" noProof="0" dirty="0" err="1">
                <a:ln>
                  <a:noFill/>
                </a:ln>
                <a:solidFill>
                  <a:prstClr val="black"/>
                </a:solidFill>
                <a:effectLst/>
                <a:uLnTx/>
                <a:uFillTx/>
                <a:latin typeface="Arial"/>
                <a:cs typeface="+mn-cs"/>
              </a:rPr>
              <a:t>Trained</a:t>
            </a:r>
            <a:r>
              <a:rPr kumimoji="0" lang="it-IT" sz="1800" b="0" i="0" u="none" strike="noStrike" kern="1200" cap="none" spc="0" normalizeH="0" baseline="0" noProof="0" dirty="0">
                <a:ln>
                  <a:noFill/>
                </a:ln>
                <a:solidFill>
                  <a:prstClr val="black"/>
                </a:solidFill>
                <a:effectLst/>
                <a:uLnTx/>
                <a:uFillTx/>
                <a:latin typeface="Arial"/>
                <a:cs typeface="+mn-cs"/>
              </a:rPr>
              <a:t> for 20 </a:t>
            </a:r>
            <a:r>
              <a:rPr kumimoji="0" lang="it-IT" sz="1800" b="0" i="0" u="none" strike="noStrike" kern="1200" cap="none" spc="0" normalizeH="0" baseline="0" noProof="0" dirty="0" err="1">
                <a:ln>
                  <a:noFill/>
                </a:ln>
                <a:solidFill>
                  <a:prstClr val="black"/>
                </a:solidFill>
                <a:effectLst/>
                <a:uLnTx/>
                <a:uFillTx/>
                <a:latin typeface="Arial"/>
                <a:cs typeface="+mn-cs"/>
              </a:rPr>
              <a:t>epochs</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Loss</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binary</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crossentropy</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Optimizer</a:t>
            </a:r>
            <a:r>
              <a:rPr kumimoji="0" lang="it-IT" sz="1800" b="0" i="0" u="none" strike="noStrike" kern="1200" cap="none" spc="0" normalizeH="0" baseline="0" noProof="0" dirty="0">
                <a:ln>
                  <a:noFill/>
                </a:ln>
                <a:solidFill>
                  <a:prstClr val="black"/>
                </a:solidFill>
                <a:effectLst/>
                <a:uLnTx/>
                <a:uFillTx/>
                <a:latin typeface="Arial"/>
                <a:cs typeface="+mn-cs"/>
              </a:rPr>
              <a:t>: SGD (</a:t>
            </a:r>
            <a:r>
              <a:rPr kumimoji="0" lang="it-IT" sz="1800" b="0" i="0" u="none" strike="noStrike" kern="1200" cap="none" spc="0" normalizeH="0" baseline="0" noProof="0" dirty="0" err="1">
                <a:ln>
                  <a:noFill/>
                </a:ln>
                <a:solidFill>
                  <a:prstClr val="black"/>
                </a:solidFill>
                <a:effectLst/>
                <a:uLnTx/>
                <a:uFillTx/>
                <a:latin typeface="Arial"/>
                <a:cs typeface="+mn-cs"/>
              </a:rPr>
              <a:t>lr</a:t>
            </a:r>
            <a:r>
              <a:rPr kumimoji="0" lang="it-IT" sz="1800" b="0" i="0" u="none" strike="noStrike" kern="1200" cap="none" spc="0" normalizeH="0" baseline="0" noProof="0" dirty="0">
                <a:ln>
                  <a:noFill/>
                </a:ln>
                <a:solidFill>
                  <a:prstClr val="black"/>
                </a:solidFill>
                <a:effectLst/>
                <a:uLnTx/>
                <a:uFillTx/>
                <a:latin typeface="Arial"/>
                <a:cs typeface="+mn-cs"/>
              </a:rPr>
              <a:t> = 1e^-4)</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Arial"/>
              <a:cs typeface="+mn-cs"/>
            </a:endParaRPr>
          </a:p>
        </p:txBody>
      </p:sp>
      <p:sp>
        <p:nvSpPr>
          <p:cNvPr id="4" name="CasellaDiTesto 3">
            <a:extLst>
              <a:ext uri="{FF2B5EF4-FFF2-40B4-BE49-F238E27FC236}">
                <a16:creationId xmlns:a16="http://schemas.microsoft.com/office/drawing/2014/main" id="{3411E399-6E36-4E71-9E5C-C898262D82F0}"/>
              </a:ext>
            </a:extLst>
          </p:cNvPr>
          <p:cNvSpPr txBox="1"/>
          <p:nvPr/>
        </p:nvSpPr>
        <p:spPr>
          <a:xfrm>
            <a:off x="7137507" y="5749013"/>
            <a:ext cx="4554880"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a:cs typeface="+mn-cs"/>
              </a:rPr>
              <a:t>Best </a:t>
            </a:r>
            <a:r>
              <a:rPr kumimoji="0" lang="it-IT" sz="1800" b="0" i="0" u="none" strike="noStrike" kern="1200" cap="none" spc="0" normalizeH="0" baseline="0" noProof="0" dirty="0" err="1">
                <a:ln>
                  <a:noFill/>
                </a:ln>
                <a:solidFill>
                  <a:prstClr val="black"/>
                </a:solidFill>
                <a:effectLst/>
                <a:uLnTx/>
                <a:uFillTx/>
                <a:latin typeface="Arial"/>
                <a:cs typeface="+mn-cs"/>
              </a:rPr>
              <a:t>train</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accuracy</a:t>
            </a:r>
            <a:r>
              <a:rPr kumimoji="0" lang="it-IT" sz="1800" b="0" i="0" u="none" strike="noStrike" kern="1200" cap="none" spc="0" normalizeH="0" baseline="0" noProof="0" dirty="0">
                <a:ln>
                  <a:noFill/>
                </a:ln>
                <a:solidFill>
                  <a:prstClr val="black"/>
                </a:solidFill>
                <a:effectLst/>
                <a:uLnTx/>
                <a:uFillTx/>
                <a:latin typeface="Arial"/>
                <a:cs typeface="+mn-cs"/>
              </a:rPr>
              <a:t>: 0.994</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a:cs typeface="+mn-cs"/>
              </a:rPr>
              <a:t>Best </a:t>
            </a:r>
            <a:r>
              <a:rPr kumimoji="0" lang="it-IT" sz="1800" b="0" i="0" u="none" strike="noStrike" kern="1200" cap="none" spc="0" normalizeH="0" baseline="0" noProof="0" dirty="0" err="1">
                <a:ln>
                  <a:noFill/>
                </a:ln>
                <a:solidFill>
                  <a:prstClr val="black"/>
                </a:solidFill>
                <a:effectLst/>
                <a:uLnTx/>
                <a:uFillTx/>
                <a:latin typeface="Arial"/>
                <a:cs typeface="+mn-cs"/>
              </a:rPr>
              <a:t>validation</a:t>
            </a:r>
            <a:r>
              <a:rPr kumimoji="0" lang="it-IT" sz="1800" b="0" i="0" u="none" strike="noStrike" kern="1200" cap="none" spc="0" normalizeH="0" baseline="0" noProof="0" dirty="0">
                <a:ln>
                  <a:noFill/>
                </a:ln>
                <a:solidFill>
                  <a:prstClr val="black"/>
                </a:solidFill>
                <a:effectLst/>
                <a:uLnTx/>
                <a:uFillTx/>
                <a:latin typeface="Arial"/>
                <a:cs typeface="+mn-cs"/>
              </a:rPr>
              <a:t> </a:t>
            </a:r>
            <a:r>
              <a:rPr kumimoji="0" lang="it-IT" sz="1800" b="0" i="0" u="none" strike="noStrike" kern="1200" cap="none" spc="0" normalizeH="0" baseline="0" noProof="0" dirty="0" err="1">
                <a:ln>
                  <a:noFill/>
                </a:ln>
                <a:solidFill>
                  <a:prstClr val="black"/>
                </a:solidFill>
                <a:effectLst/>
                <a:uLnTx/>
                <a:uFillTx/>
                <a:latin typeface="Arial"/>
                <a:cs typeface="+mn-cs"/>
              </a:rPr>
              <a:t>accuracy</a:t>
            </a:r>
            <a:r>
              <a:rPr kumimoji="0" lang="it-IT" sz="1800" b="0" i="0" u="none" strike="noStrike" kern="1200" cap="none" spc="0" normalizeH="0" baseline="0" noProof="0" dirty="0">
                <a:ln>
                  <a:noFill/>
                </a:ln>
                <a:solidFill>
                  <a:prstClr val="black"/>
                </a:solidFill>
                <a:effectLst/>
                <a:uLnTx/>
                <a:uFillTx/>
                <a:latin typeface="Arial"/>
                <a:cs typeface="+mn-cs"/>
              </a:rPr>
              <a:t>: 0.871</a:t>
            </a:r>
          </a:p>
        </p:txBody>
      </p:sp>
      <p:pic>
        <p:nvPicPr>
          <p:cNvPr id="6" name="Immagine 5">
            <a:extLst>
              <a:ext uri="{FF2B5EF4-FFF2-40B4-BE49-F238E27FC236}">
                <a16:creationId xmlns:a16="http://schemas.microsoft.com/office/drawing/2014/main" id="{5A8EF5B6-E160-4489-8E17-FC9F7EC84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7507" y="462656"/>
            <a:ext cx="3705225" cy="2647950"/>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45DB927B-AF95-4F3D-B4F0-7AC7E1348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507" y="2975037"/>
            <a:ext cx="3676650" cy="2647950"/>
          </a:xfrm>
          <a:prstGeom prst="rect">
            <a:avLst/>
          </a:prstGeom>
        </p:spPr>
      </p:pic>
    </p:spTree>
    <p:extLst>
      <p:ext uri="{BB962C8B-B14F-4D97-AF65-F5344CB8AC3E}">
        <p14:creationId xmlns:p14="http://schemas.microsoft.com/office/powerpoint/2010/main" val="9046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olo rettangolo 4">
            <a:extLst>
              <a:ext uri="{FF2B5EF4-FFF2-40B4-BE49-F238E27FC236}">
                <a16:creationId xmlns:a16="http://schemas.microsoft.com/office/drawing/2014/main" id="{66D94E81-B8BF-41EA-BBF5-AADD8B9E0EFC}"/>
              </a:ext>
            </a:extLst>
          </p:cNvPr>
          <p:cNvSpPr/>
          <p:nvPr/>
        </p:nvSpPr>
        <p:spPr>
          <a:xfrm>
            <a:off x="0" y="0"/>
            <a:ext cx="448593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cs typeface="+mn-cs"/>
            </a:endParaRPr>
          </a:p>
        </p:txBody>
      </p:sp>
      <p:sp>
        <p:nvSpPr>
          <p:cNvPr id="6" name="Triangolo rettangolo 5">
            <a:extLst>
              <a:ext uri="{FF2B5EF4-FFF2-40B4-BE49-F238E27FC236}">
                <a16:creationId xmlns:a16="http://schemas.microsoft.com/office/drawing/2014/main" id="{4729AEE9-F8B6-42E0-ACC2-2C69B1A402A8}"/>
              </a:ext>
            </a:extLst>
          </p:cNvPr>
          <p:cNvSpPr/>
          <p:nvPr/>
        </p:nvSpPr>
        <p:spPr>
          <a:xfrm flipH="1">
            <a:off x="7706060" y="0"/>
            <a:ext cx="4485939"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Arial"/>
              <a:cs typeface="+mn-cs"/>
            </a:endParaRPr>
          </a:p>
        </p:txBody>
      </p:sp>
      <p:sp>
        <p:nvSpPr>
          <p:cNvPr id="4" name="Rettangolo 3">
            <a:extLst>
              <a:ext uri="{FF2B5EF4-FFF2-40B4-BE49-F238E27FC236}">
                <a16:creationId xmlns:a16="http://schemas.microsoft.com/office/drawing/2014/main" id="{226ADA88-E6B8-487F-8E95-6B9DCF5A83A5}"/>
              </a:ext>
            </a:extLst>
          </p:cNvPr>
          <p:cNvSpPr/>
          <p:nvPr/>
        </p:nvSpPr>
        <p:spPr>
          <a:xfrm>
            <a:off x="3319437" y="179392"/>
            <a:ext cx="5553123" cy="2123658"/>
          </a:xfrm>
          <a:prstGeom prst="rect">
            <a:avLst/>
          </a:prstGeom>
        </p:spPr>
        <p:txBody>
          <a:bodyPr wrap="none">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Gender Identification:</a:t>
            </a:r>
          </a:p>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rPr>
              <a:t>Model evaluation</a:t>
            </a:r>
          </a:p>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9" name="CasellaDiTesto 8">
            <a:extLst>
              <a:ext uri="{FF2B5EF4-FFF2-40B4-BE49-F238E27FC236}">
                <a16:creationId xmlns:a16="http://schemas.microsoft.com/office/drawing/2014/main" id="{55D37403-76AD-48A2-AD4A-E9FB4F2BE3F8}"/>
              </a:ext>
            </a:extLst>
          </p:cNvPr>
          <p:cNvSpPr txBox="1"/>
          <p:nvPr/>
        </p:nvSpPr>
        <p:spPr>
          <a:xfrm>
            <a:off x="1761697" y="1948101"/>
            <a:ext cx="2857051" cy="369332"/>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a:cs typeface="+mn-cs"/>
              </a:rPr>
              <a:t>Test </a:t>
            </a:r>
            <a:r>
              <a:rPr kumimoji="0" lang="it-IT" sz="1800" b="0" i="0" u="none" strike="noStrike" kern="1200" cap="none" spc="0" normalizeH="0" baseline="0" noProof="0" dirty="0" err="1">
                <a:ln>
                  <a:noFill/>
                </a:ln>
                <a:solidFill>
                  <a:prstClr val="black"/>
                </a:solidFill>
                <a:effectLst/>
                <a:uLnTx/>
                <a:uFillTx/>
                <a:latin typeface="Arial"/>
                <a:cs typeface="+mn-cs"/>
              </a:rPr>
              <a:t>accuracy</a:t>
            </a:r>
            <a:r>
              <a:rPr kumimoji="0" lang="it-IT" sz="1800" b="0" i="0" u="none" strike="noStrike" kern="1200" cap="none" spc="0" normalizeH="0" baseline="0" noProof="0" dirty="0">
                <a:ln>
                  <a:noFill/>
                </a:ln>
                <a:solidFill>
                  <a:prstClr val="black"/>
                </a:solidFill>
                <a:effectLst/>
                <a:uLnTx/>
                <a:uFillTx/>
                <a:latin typeface="Arial"/>
                <a:cs typeface="+mn-cs"/>
              </a:rPr>
              <a:t>: 0.875</a:t>
            </a:r>
          </a:p>
        </p:txBody>
      </p:sp>
      <p:sp>
        <p:nvSpPr>
          <p:cNvPr id="11" name="CasellaDiTesto 10">
            <a:extLst>
              <a:ext uri="{FF2B5EF4-FFF2-40B4-BE49-F238E27FC236}">
                <a16:creationId xmlns:a16="http://schemas.microsoft.com/office/drawing/2014/main" id="{F91EFEC2-E819-42CB-B3D2-87D7E373CB22}"/>
              </a:ext>
            </a:extLst>
          </p:cNvPr>
          <p:cNvSpPr txBox="1"/>
          <p:nvPr/>
        </p:nvSpPr>
        <p:spPr>
          <a:xfrm>
            <a:off x="8460889" y="1948101"/>
            <a:ext cx="2857051" cy="369332"/>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Arial"/>
                <a:cs typeface="+mn-cs"/>
              </a:rPr>
              <a:t>Test </a:t>
            </a:r>
            <a:r>
              <a:rPr kumimoji="0" lang="it-IT" sz="1800" b="0" i="0" u="none" strike="noStrike" kern="1200" cap="none" spc="0" normalizeH="0" baseline="0" noProof="0" dirty="0" err="1">
                <a:ln>
                  <a:noFill/>
                </a:ln>
                <a:solidFill>
                  <a:prstClr val="black"/>
                </a:solidFill>
                <a:effectLst/>
                <a:uLnTx/>
                <a:uFillTx/>
                <a:latin typeface="Arial"/>
                <a:cs typeface="+mn-cs"/>
              </a:rPr>
              <a:t>loss</a:t>
            </a:r>
            <a:r>
              <a:rPr kumimoji="0" lang="it-IT" sz="1800" b="0" i="0" u="none" strike="noStrike" kern="1200" cap="none" spc="0" normalizeH="0" baseline="0" noProof="0" dirty="0">
                <a:ln>
                  <a:noFill/>
                </a:ln>
                <a:solidFill>
                  <a:prstClr val="black"/>
                </a:solidFill>
                <a:effectLst/>
                <a:uLnTx/>
                <a:uFillTx/>
                <a:latin typeface="Arial"/>
                <a:cs typeface="+mn-cs"/>
              </a:rPr>
              <a:t>: 0.609</a:t>
            </a:r>
          </a:p>
        </p:txBody>
      </p:sp>
      <p:pic>
        <p:nvPicPr>
          <p:cNvPr id="2050" name="Picture 2" descr="https://cdn.discordapp.com/attachments/535192720709386251/535215459923132416/untitled.png">
            <a:extLst>
              <a:ext uri="{FF2B5EF4-FFF2-40B4-BE49-F238E27FC236}">
                <a16:creationId xmlns:a16="http://schemas.microsoft.com/office/drawing/2014/main" id="{EE4B5EE3-F01E-48EE-B645-D15D84E3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551" y="1719502"/>
            <a:ext cx="4198428" cy="435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84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310697" y="2787997"/>
            <a:ext cx="5446295" cy="1477328"/>
          </a:xfrm>
          <a:prstGeom prst="rect">
            <a:avLst/>
          </a:prstGeom>
          <a:noFill/>
        </p:spPr>
        <p:txBody>
          <a:bodyPr wrap="square" rtlCol="0" anchor="ctr">
            <a:spAutoFit/>
          </a:bodyPr>
          <a:lstStyle/>
          <a:p>
            <a:pPr marL="0" marR="0" lvl="0" indent="0" algn="l" defTabSz="914286" rtl="0" eaLnBrk="1" fontAlgn="auto" latinLnBrk="0" hangingPunct="1">
              <a:lnSpc>
                <a:spcPts val="5400"/>
              </a:lnSpc>
              <a:spcBef>
                <a:spcPts val="0"/>
              </a:spcBef>
              <a:spcAft>
                <a:spcPts val="0"/>
              </a:spcAft>
              <a:buClrTx/>
              <a:buSzTx/>
              <a:buFontTx/>
              <a:buNone/>
              <a:tabLst/>
              <a:defRPr/>
            </a:pPr>
            <a:r>
              <a:rPr lang="en-US" altLang="ko-KR" sz="5400" dirty="0">
                <a:solidFill>
                  <a:prstClr val="black">
                    <a:lumMod val="75000"/>
                    <a:lumOff val="25000"/>
                  </a:prstClr>
                </a:solidFill>
                <a:latin typeface="Arial"/>
                <a:cs typeface="Arial" pitchFamily="34" charset="0"/>
              </a:rPr>
              <a:t>Language Identification</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416190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426978C-41C4-48FC-B7E5-0DA6AC148EB6}"/>
              </a:ext>
            </a:extLst>
          </p:cNvPr>
          <p:cNvSpPr/>
          <p:nvPr/>
        </p:nvSpPr>
        <p:spPr>
          <a:xfrm>
            <a:off x="0" y="0"/>
            <a:ext cx="7432158" cy="6858000"/>
          </a:xfrm>
          <a:prstGeom prst="rect">
            <a:avLst/>
          </a:prstGeom>
          <a:solidFill>
            <a:srgbClr val="6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extBox 16">
            <a:extLst>
              <a:ext uri="{FF2B5EF4-FFF2-40B4-BE49-F238E27FC236}">
                <a16:creationId xmlns:a16="http://schemas.microsoft.com/office/drawing/2014/main" id="{6B7C0206-39C3-44A9-ACE9-54DAD5F2F4D2}"/>
              </a:ext>
            </a:extLst>
          </p:cNvPr>
          <p:cNvSpPr txBox="1"/>
          <p:nvPr/>
        </p:nvSpPr>
        <p:spPr>
          <a:xfrm>
            <a:off x="7843484" y="425077"/>
            <a:ext cx="3794602" cy="2215991"/>
          </a:xfrm>
          <a:prstGeom prst="rect">
            <a:avLst/>
          </a:prstGeom>
          <a:noFill/>
        </p:spPr>
        <p:txBody>
          <a:bodyPr wrap="square" lIns="36000" tIns="0" rIns="36000" bIns="0"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lumMod val="75000"/>
                    <a:lumOff val="25000"/>
                  </a:schemeClr>
                </a:solidFill>
                <a:effectLst/>
                <a:uLnTx/>
                <a:uFillTx/>
                <a:latin typeface="Arial"/>
                <a:cs typeface="+mn-cs"/>
              </a:rPr>
              <a:t>Dataset: </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lumMod val="75000"/>
                    <a:lumOff val="25000"/>
                  </a:schemeClr>
                </a:solidFill>
                <a:effectLst/>
                <a:uLnTx/>
                <a:uFillTx/>
                <a:latin typeface="Arial"/>
                <a:cs typeface="+mn-cs"/>
              </a:rPr>
              <a:t>The </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lumMod val="75000"/>
                    <a:lumOff val="25000"/>
                  </a:schemeClr>
                </a:solidFill>
                <a:effectLst/>
                <a:uLnTx/>
                <a:uFillTx/>
                <a:latin typeface="Arial"/>
                <a:cs typeface="+mn-cs"/>
              </a:rPr>
              <a:t>VoxForge</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lumMod val="75000"/>
                    <a:lumOff val="25000"/>
                  </a:schemeClr>
                </a:solidFill>
                <a:effectLst/>
                <a:uLnTx/>
                <a:uFillTx/>
                <a:latin typeface="Arial"/>
                <a:cs typeface="+mn-cs"/>
              </a:rPr>
              <a:t>archive</a:t>
            </a:r>
          </a:p>
        </p:txBody>
      </p:sp>
      <p:sp>
        <p:nvSpPr>
          <p:cNvPr id="3" name="TextBox 9">
            <a:extLst>
              <a:ext uri="{FF2B5EF4-FFF2-40B4-BE49-F238E27FC236}">
                <a16:creationId xmlns:a16="http://schemas.microsoft.com/office/drawing/2014/main" id="{C44E9BB5-2A3E-4D54-B032-CDAC349CA47E}"/>
              </a:ext>
            </a:extLst>
          </p:cNvPr>
          <p:cNvSpPr txBox="1"/>
          <p:nvPr/>
        </p:nvSpPr>
        <p:spPr>
          <a:xfrm>
            <a:off x="7843484" y="2995557"/>
            <a:ext cx="3794602" cy="3108543"/>
          </a:xfrm>
          <a:prstGeom prst="rect">
            <a:avLst/>
          </a:prstGeom>
          <a:noFill/>
        </p:spPr>
        <p:txBody>
          <a:bodyPr wrap="square" rtlCol="0">
            <a:spAutoFit/>
          </a:bodyPr>
          <a:lstStyle/>
          <a:p>
            <a:pPr lvl="0"/>
            <a:r>
              <a:rPr lang="en-US" altLang="ko-KR" sz="1400" b="1" dirty="0">
                <a:solidFill>
                  <a:schemeClr val="tx1">
                    <a:lumMod val="75000"/>
                    <a:lumOff val="25000"/>
                  </a:schemeClr>
                </a:solidFill>
                <a:latin typeface="+mj-lt"/>
                <a:cs typeface="Arial" pitchFamily="34" charset="0"/>
              </a:rPr>
              <a:t>VoxForge</a:t>
            </a:r>
            <a:r>
              <a:rPr lang="en-US" altLang="ko-KR" sz="1400" dirty="0">
                <a:solidFill>
                  <a:schemeClr val="tx1">
                    <a:lumMod val="75000"/>
                    <a:lumOff val="25000"/>
                  </a:schemeClr>
                </a:solidFill>
                <a:latin typeface="+mj-lt"/>
                <a:cs typeface="Arial" pitchFamily="34" charset="0"/>
              </a:rPr>
              <a:t> is a web platform where everyone can upload his audio speech. The archive  aims to create a free library for </a:t>
            </a:r>
            <a:r>
              <a:rPr lang="en-US" sz="1400" dirty="0">
                <a:solidFill>
                  <a:schemeClr val="tx1">
                    <a:lumMod val="75000"/>
                    <a:lumOff val="25000"/>
                  </a:schemeClr>
                </a:solidFill>
                <a:latin typeface="+mj-lt"/>
              </a:rPr>
              <a:t>Open Source Speech Recognition Engines. Just because everyone can register himself while reading a book or a speech, the audio files are often noisy and not in a clear voice. There are audio files in many languages, we decided to focus on the six most populated classes: Dutch, English, Italian, Spanish, French and Russian. Each of these idioms collects about 1500 different speakers, we estimate our dataset to store a total of more than 7 days of audio files.</a:t>
            </a:r>
            <a:endParaRPr kumimoji="0" lang="en-US" altLang="ko-KR" sz="1400" b="0" i="0" u="none" strike="noStrike" kern="1200" cap="none" spc="0" normalizeH="0" baseline="0" noProof="0" dirty="0">
              <a:ln>
                <a:noFill/>
              </a:ln>
              <a:solidFill>
                <a:schemeClr val="tx1">
                  <a:lumMod val="75000"/>
                  <a:lumOff val="25000"/>
                </a:schemeClr>
              </a:solidFill>
              <a:effectLst/>
              <a:uLnTx/>
              <a:uFillTx/>
              <a:latin typeface="+mj-lt"/>
              <a:cs typeface="Arial" pitchFamily="34" charset="0"/>
            </a:endParaRPr>
          </a:p>
        </p:txBody>
      </p:sp>
      <p:pic>
        <p:nvPicPr>
          <p:cNvPr id="1026" name="Picture 2" descr="http://www.voxforge.org/uploads/oP/cO/oPcOg0B0_5H2D7FtnksJ9Q/voxforge-logoTransaparent.gif">
            <a:extLst>
              <a:ext uri="{FF2B5EF4-FFF2-40B4-BE49-F238E27FC236}">
                <a16:creationId xmlns:a16="http://schemas.microsoft.com/office/drawing/2014/main" id="{4FCF7872-72EC-4BE8-A390-073D05A02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6053"/>
            <a:ext cx="7432158" cy="18595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6">
            <a:extLst>
              <a:ext uri="{FF2B5EF4-FFF2-40B4-BE49-F238E27FC236}">
                <a16:creationId xmlns:a16="http://schemas.microsoft.com/office/drawing/2014/main" id="{F8D94EE9-2792-46BC-AA65-0452FBECA279}"/>
              </a:ext>
            </a:extLst>
          </p:cNvPr>
          <p:cNvSpPr txBox="1"/>
          <p:nvPr/>
        </p:nvSpPr>
        <p:spPr>
          <a:xfrm>
            <a:off x="2092064" y="1696473"/>
            <a:ext cx="3096623" cy="738664"/>
          </a:xfrm>
          <a:prstGeom prst="rect">
            <a:avLst/>
          </a:prstGeom>
          <a:noFill/>
        </p:spPr>
        <p:txBody>
          <a:bodyPr wrap="square" lIns="36000" tIns="0" rIns="36000" bIns="0"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schemeClr val="bg1"/>
                </a:solidFill>
                <a:effectLst/>
                <a:uLnTx/>
                <a:uFillTx/>
                <a:latin typeface="Arial"/>
                <a:cs typeface="+mn-cs"/>
              </a:rPr>
              <a:t>VoxForge</a:t>
            </a:r>
          </a:p>
        </p:txBody>
      </p:sp>
      <p:pic>
        <p:nvPicPr>
          <p:cNvPr id="1030" name="Picture 6" descr="Risultati immagini per world languages">
            <a:extLst>
              <a:ext uri="{FF2B5EF4-FFF2-40B4-BE49-F238E27FC236}">
                <a16:creationId xmlns:a16="http://schemas.microsoft.com/office/drawing/2014/main" id="{6E1A4457-6C98-493A-947B-9F80116F3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 y="2995557"/>
            <a:ext cx="7432158" cy="3859531"/>
          </a:xfrm>
          <a:prstGeom prst="rect">
            <a:avLst/>
          </a:prstGeom>
          <a:noFill/>
          <a:extLst>
            <a:ext uri="{909E8E84-426E-40DD-AFC4-6F175D3DCCD1}">
              <a14:hiddenFill xmlns:a14="http://schemas.microsoft.com/office/drawing/2010/main">
                <a:solidFill>
                  <a:srgbClr val="FFFFFF"/>
                </a:solidFill>
              </a14:hiddenFill>
            </a:ext>
          </a:extLst>
        </p:spPr>
      </p:pic>
      <p:sp>
        <p:nvSpPr>
          <p:cNvPr id="10" name="Rettangolo 9">
            <a:extLst>
              <a:ext uri="{FF2B5EF4-FFF2-40B4-BE49-F238E27FC236}">
                <a16:creationId xmlns:a16="http://schemas.microsoft.com/office/drawing/2014/main" id="{12CBDE90-391D-47D6-A1FB-48593C4C47C1}"/>
              </a:ext>
            </a:extLst>
          </p:cNvPr>
          <p:cNvSpPr/>
          <p:nvPr/>
        </p:nvSpPr>
        <p:spPr>
          <a:xfrm>
            <a:off x="5805376" y="6220047"/>
            <a:ext cx="1631387" cy="635041"/>
          </a:xfrm>
          <a:prstGeom prst="rect">
            <a:avLst/>
          </a:prstGeom>
          <a:solidFill>
            <a:srgbClr val="6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TextBox 9">
            <a:extLst>
              <a:ext uri="{FF2B5EF4-FFF2-40B4-BE49-F238E27FC236}">
                <a16:creationId xmlns:a16="http://schemas.microsoft.com/office/drawing/2014/main" id="{4076A176-4F0A-4CC8-8A2A-C1FE8575F51D}"/>
              </a:ext>
            </a:extLst>
          </p:cNvPr>
          <p:cNvSpPr txBox="1"/>
          <p:nvPr/>
        </p:nvSpPr>
        <p:spPr>
          <a:xfrm>
            <a:off x="7843484" y="6229790"/>
            <a:ext cx="3794602" cy="307777"/>
          </a:xfrm>
          <a:prstGeom prst="rect">
            <a:avLst/>
          </a:prstGeom>
          <a:noFill/>
        </p:spPr>
        <p:txBody>
          <a:bodyPr wrap="square" rtlCol="0">
            <a:spAutoFit/>
          </a:bodyPr>
          <a:lstStyle/>
          <a:p>
            <a:pPr lvl="0"/>
            <a:r>
              <a:rPr lang="en-US" altLang="ko-KR" sz="1400" dirty="0">
                <a:solidFill>
                  <a:schemeClr val="tx1">
                    <a:lumMod val="75000"/>
                    <a:lumOff val="25000"/>
                  </a:schemeClr>
                </a:solidFill>
                <a:latin typeface="+mj-lt"/>
                <a:cs typeface="Arial" pitchFamily="34" charset="0"/>
              </a:rPr>
              <a:t>Link to the dataset: </a:t>
            </a:r>
            <a:r>
              <a:rPr lang="en-US" altLang="ko-KR" sz="1400" dirty="0">
                <a:solidFill>
                  <a:schemeClr val="tx1">
                    <a:lumMod val="75000"/>
                    <a:lumOff val="25000"/>
                  </a:schemeClr>
                </a:solidFill>
                <a:latin typeface="+mj-lt"/>
                <a:cs typeface="Arial" pitchFamily="34" charset="0"/>
                <a:hlinkClick r:id="rId4"/>
              </a:rPr>
              <a:t>http://www.voxforge.org/</a:t>
            </a:r>
            <a:endParaRPr kumimoji="0" lang="en-US" altLang="ko-KR" sz="1400" b="0" i="0" u="none" strike="noStrike" kern="1200" cap="none" spc="0" normalizeH="0" baseline="0" noProof="0" dirty="0">
              <a:ln>
                <a:noFill/>
              </a:ln>
              <a:solidFill>
                <a:schemeClr val="tx1">
                  <a:lumMod val="75000"/>
                  <a:lumOff val="25000"/>
                </a:schemeClr>
              </a:solidFill>
              <a:effectLst/>
              <a:uLnTx/>
              <a:uFillTx/>
              <a:latin typeface="+mj-lt"/>
              <a:cs typeface="Arial" pitchFamily="34" charset="0"/>
            </a:endParaRPr>
          </a:p>
        </p:txBody>
      </p:sp>
    </p:spTree>
    <p:extLst>
      <p:ext uri="{BB962C8B-B14F-4D97-AF65-F5344CB8AC3E}">
        <p14:creationId xmlns:p14="http://schemas.microsoft.com/office/powerpoint/2010/main" val="384435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rallelogramma 32">
            <a:extLst>
              <a:ext uri="{FF2B5EF4-FFF2-40B4-BE49-F238E27FC236}">
                <a16:creationId xmlns:a16="http://schemas.microsoft.com/office/drawing/2014/main" id="{7F38304D-C1B5-40F5-9515-69D36438EDAA}"/>
              </a:ext>
            </a:extLst>
          </p:cNvPr>
          <p:cNvSpPr/>
          <p:nvPr/>
        </p:nvSpPr>
        <p:spPr>
          <a:xfrm rot="5400000" flipH="1">
            <a:off x="3546181" y="3910401"/>
            <a:ext cx="2475954" cy="766523"/>
          </a:xfrm>
          <a:prstGeom prst="parallelogram">
            <a:avLst>
              <a:gd name="adj" fmla="val 7345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Parallelogramma 34">
            <a:extLst>
              <a:ext uri="{FF2B5EF4-FFF2-40B4-BE49-F238E27FC236}">
                <a16:creationId xmlns:a16="http://schemas.microsoft.com/office/drawing/2014/main" id="{477A8B8C-6DC9-4282-8E85-B72455E63BCF}"/>
              </a:ext>
            </a:extLst>
          </p:cNvPr>
          <p:cNvSpPr/>
          <p:nvPr/>
        </p:nvSpPr>
        <p:spPr>
          <a:xfrm rot="5400000" flipH="1">
            <a:off x="4203598" y="3920520"/>
            <a:ext cx="2133164" cy="766523"/>
          </a:xfrm>
          <a:prstGeom prst="parallelogram">
            <a:avLst>
              <a:gd name="adj" fmla="val 7345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Parallelogramma 19">
            <a:extLst>
              <a:ext uri="{FF2B5EF4-FFF2-40B4-BE49-F238E27FC236}">
                <a16:creationId xmlns:a16="http://schemas.microsoft.com/office/drawing/2014/main" id="{60337529-8AA8-4395-83D1-B35327256705}"/>
              </a:ext>
            </a:extLst>
          </p:cNvPr>
          <p:cNvSpPr/>
          <p:nvPr/>
        </p:nvSpPr>
        <p:spPr>
          <a:xfrm rot="5400000" flipH="1">
            <a:off x="1693791" y="4135453"/>
            <a:ext cx="3042933" cy="394289"/>
          </a:xfrm>
          <a:prstGeom prst="parallelogram">
            <a:avLst>
              <a:gd name="adj" fmla="val 85391"/>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F77C9A48-CD55-4425-965E-5191343A5A81}"/>
              </a:ext>
            </a:extLst>
          </p:cNvPr>
          <p:cNvSpPr/>
          <p:nvPr/>
        </p:nvSpPr>
        <p:spPr>
          <a:xfrm>
            <a:off x="2169678" y="88886"/>
            <a:ext cx="9610323" cy="923330"/>
          </a:xfrm>
          <a:prstGeom prst="rect">
            <a:avLst/>
          </a:prstGeom>
        </p:spPr>
        <p:txBody>
          <a:bodyPr wrap="none">
            <a:spAutoFit/>
          </a:bodyPr>
          <a:lstStyle/>
          <a:p>
            <a:r>
              <a:rPr lang="en-US" sz="5400" dirty="0">
                <a:solidFill>
                  <a:schemeClr val="tx1">
                    <a:lumMod val="75000"/>
                    <a:lumOff val="25000"/>
                  </a:schemeClr>
                </a:solidFill>
                <a:latin typeface="+mj-lt"/>
              </a:rPr>
              <a:t>Language Identification: Model</a:t>
            </a:r>
          </a:p>
        </p:txBody>
      </p:sp>
      <p:sp>
        <p:nvSpPr>
          <p:cNvPr id="7" name="CasellaDiTesto 6">
            <a:extLst>
              <a:ext uri="{FF2B5EF4-FFF2-40B4-BE49-F238E27FC236}">
                <a16:creationId xmlns:a16="http://schemas.microsoft.com/office/drawing/2014/main" id="{C58B6BAB-87B5-486C-B7F5-6C9CF890248D}"/>
              </a:ext>
            </a:extLst>
          </p:cNvPr>
          <p:cNvSpPr txBox="1"/>
          <p:nvPr/>
        </p:nvSpPr>
        <p:spPr>
          <a:xfrm>
            <a:off x="2922516" y="1084482"/>
            <a:ext cx="8702353" cy="1200329"/>
          </a:xfrm>
          <a:prstGeom prst="rect">
            <a:avLst/>
          </a:prstGeom>
          <a:noFill/>
        </p:spPr>
        <p:txBody>
          <a:bodyPr wrap="square" rtlCol="0">
            <a:spAutoFit/>
          </a:bodyPr>
          <a:lstStyle/>
          <a:p>
            <a:pPr algn="r"/>
            <a:r>
              <a:rPr lang="it-IT" dirty="0" err="1">
                <a:solidFill>
                  <a:schemeClr val="tx1">
                    <a:lumMod val="75000"/>
                    <a:lumOff val="25000"/>
                  </a:schemeClr>
                </a:solidFill>
              </a:rPr>
              <a:t>Our</a:t>
            </a:r>
            <a:r>
              <a:rPr lang="it-IT" dirty="0">
                <a:solidFill>
                  <a:schemeClr val="tx1">
                    <a:lumMod val="75000"/>
                    <a:lumOff val="25000"/>
                  </a:schemeClr>
                </a:solidFill>
              </a:rPr>
              <a:t> task </a:t>
            </a:r>
            <a:r>
              <a:rPr lang="it-IT" dirty="0" err="1">
                <a:solidFill>
                  <a:schemeClr val="tx1">
                    <a:lumMod val="75000"/>
                    <a:lumOff val="25000"/>
                  </a:schemeClr>
                </a:solidFill>
              </a:rPr>
              <a:t>is</a:t>
            </a:r>
            <a:r>
              <a:rPr lang="it-IT" dirty="0">
                <a:solidFill>
                  <a:schemeClr val="tx1">
                    <a:lumMod val="75000"/>
                    <a:lumOff val="25000"/>
                  </a:schemeClr>
                </a:solidFill>
              </a:rPr>
              <a:t> to </a:t>
            </a:r>
            <a:r>
              <a:rPr lang="it-IT" dirty="0" err="1">
                <a:solidFill>
                  <a:schemeClr val="tx1">
                    <a:lumMod val="75000"/>
                    <a:lumOff val="25000"/>
                  </a:schemeClr>
                </a:solidFill>
              </a:rPr>
              <a:t>develop</a:t>
            </a:r>
            <a:r>
              <a:rPr lang="it-IT" dirty="0">
                <a:solidFill>
                  <a:schemeClr val="tx1">
                    <a:lumMod val="75000"/>
                    <a:lumOff val="25000"/>
                  </a:schemeClr>
                </a:solidFill>
              </a:rPr>
              <a:t> a </a:t>
            </a:r>
            <a:r>
              <a:rPr lang="it-IT" dirty="0" err="1">
                <a:solidFill>
                  <a:schemeClr val="tx1">
                    <a:lumMod val="75000"/>
                    <a:lumOff val="25000"/>
                  </a:schemeClr>
                </a:solidFill>
              </a:rPr>
              <a:t>classifier</a:t>
            </a:r>
            <a:r>
              <a:rPr lang="it-IT" dirty="0">
                <a:solidFill>
                  <a:schemeClr val="tx1">
                    <a:lumMod val="75000"/>
                    <a:lumOff val="25000"/>
                  </a:schemeClr>
                </a:solidFill>
              </a:rPr>
              <a:t> </a:t>
            </a:r>
            <a:r>
              <a:rPr lang="it-IT" b="1" dirty="0" err="1">
                <a:solidFill>
                  <a:schemeClr val="tx1">
                    <a:lumMod val="75000"/>
                    <a:lumOff val="25000"/>
                  </a:schemeClr>
                </a:solidFill>
              </a:rPr>
              <a:t>able</a:t>
            </a:r>
            <a:r>
              <a:rPr lang="it-IT" b="1" dirty="0">
                <a:solidFill>
                  <a:schemeClr val="tx1">
                    <a:lumMod val="75000"/>
                    <a:lumOff val="25000"/>
                  </a:schemeClr>
                </a:solidFill>
              </a:rPr>
              <a:t> to </a:t>
            </a:r>
            <a:r>
              <a:rPr lang="it-IT" b="1" dirty="0" err="1">
                <a:solidFill>
                  <a:schemeClr val="tx1">
                    <a:lumMod val="75000"/>
                    <a:lumOff val="25000"/>
                  </a:schemeClr>
                </a:solidFill>
              </a:rPr>
              <a:t>recognise</a:t>
            </a:r>
            <a:r>
              <a:rPr lang="it-IT" b="1" dirty="0">
                <a:solidFill>
                  <a:schemeClr val="tx1">
                    <a:lumMod val="75000"/>
                    <a:lumOff val="25000"/>
                  </a:schemeClr>
                </a:solidFill>
              </a:rPr>
              <a:t> the </a:t>
            </a:r>
            <a:r>
              <a:rPr lang="it-IT" b="1" dirty="0" err="1">
                <a:solidFill>
                  <a:schemeClr val="tx1">
                    <a:lumMod val="75000"/>
                    <a:lumOff val="25000"/>
                  </a:schemeClr>
                </a:solidFill>
              </a:rPr>
              <a:t>language</a:t>
            </a:r>
            <a:r>
              <a:rPr lang="it-IT" dirty="0">
                <a:solidFill>
                  <a:schemeClr val="tx1">
                    <a:lumMod val="75000"/>
                    <a:lumOff val="25000"/>
                  </a:schemeClr>
                </a:solidFill>
              </a:rPr>
              <a:t> of the speaker, </a:t>
            </a:r>
            <a:r>
              <a:rPr lang="it-IT" dirty="0" err="1">
                <a:solidFill>
                  <a:schemeClr val="tx1">
                    <a:lumMod val="75000"/>
                    <a:lumOff val="25000"/>
                  </a:schemeClr>
                </a:solidFill>
              </a:rPr>
              <a:t>nevertheless</a:t>
            </a:r>
            <a:r>
              <a:rPr lang="it-IT" dirty="0">
                <a:solidFill>
                  <a:schemeClr val="tx1">
                    <a:lumMod val="75000"/>
                    <a:lumOff val="25000"/>
                  </a:schemeClr>
                </a:solidFill>
              </a:rPr>
              <a:t> </a:t>
            </a:r>
            <a:r>
              <a:rPr lang="it-IT" dirty="0" err="1">
                <a:solidFill>
                  <a:schemeClr val="tx1">
                    <a:lumMod val="75000"/>
                    <a:lumOff val="25000"/>
                  </a:schemeClr>
                </a:solidFill>
              </a:rPr>
              <a:t>we</a:t>
            </a:r>
            <a:r>
              <a:rPr lang="it-IT" dirty="0">
                <a:solidFill>
                  <a:schemeClr val="tx1">
                    <a:lumMod val="75000"/>
                    <a:lumOff val="25000"/>
                  </a:schemeClr>
                </a:solidFill>
              </a:rPr>
              <a:t> know </a:t>
            </a:r>
            <a:r>
              <a:rPr lang="it-IT" dirty="0" err="1">
                <a:solidFill>
                  <a:schemeClr val="tx1">
                    <a:lumMod val="75000"/>
                    <a:lumOff val="25000"/>
                  </a:schemeClr>
                </a:solidFill>
              </a:rPr>
              <a:t>that</a:t>
            </a:r>
            <a:r>
              <a:rPr lang="it-IT" dirty="0">
                <a:solidFill>
                  <a:schemeClr val="tx1">
                    <a:lumMod val="75000"/>
                    <a:lumOff val="25000"/>
                  </a:schemeClr>
                </a:solidFill>
              </a:rPr>
              <a:t> </a:t>
            </a:r>
            <a:r>
              <a:rPr lang="it-IT" dirty="0" err="1">
                <a:solidFill>
                  <a:schemeClr val="tx1">
                    <a:lumMod val="75000"/>
                    <a:lumOff val="25000"/>
                  </a:schemeClr>
                </a:solidFill>
              </a:rPr>
              <a:t>our</a:t>
            </a:r>
            <a:r>
              <a:rPr lang="it-IT" dirty="0">
                <a:solidFill>
                  <a:schemeClr val="tx1">
                    <a:lumMod val="75000"/>
                    <a:lumOff val="25000"/>
                  </a:schemeClr>
                </a:solidFill>
              </a:rPr>
              <a:t> model </a:t>
            </a:r>
            <a:r>
              <a:rPr lang="it-IT" dirty="0" err="1">
                <a:solidFill>
                  <a:schemeClr val="tx1">
                    <a:lumMod val="75000"/>
                    <a:lumOff val="25000"/>
                  </a:schemeClr>
                </a:solidFill>
              </a:rPr>
              <a:t>is</a:t>
            </a:r>
            <a:r>
              <a:rPr lang="it-IT" dirty="0">
                <a:solidFill>
                  <a:schemeClr val="tx1">
                    <a:lumMod val="75000"/>
                    <a:lumOff val="25000"/>
                  </a:schemeClr>
                </a:solidFill>
              </a:rPr>
              <a:t> </a:t>
            </a:r>
            <a:r>
              <a:rPr lang="it-IT" dirty="0" err="1">
                <a:solidFill>
                  <a:schemeClr val="tx1">
                    <a:lumMod val="75000"/>
                    <a:lumOff val="25000"/>
                  </a:schemeClr>
                </a:solidFill>
              </a:rPr>
              <a:t>neither</a:t>
            </a:r>
            <a:r>
              <a:rPr lang="it-IT" dirty="0">
                <a:solidFill>
                  <a:schemeClr val="tx1">
                    <a:lumMod val="75000"/>
                    <a:lumOff val="25000"/>
                  </a:schemeClr>
                </a:solidFill>
              </a:rPr>
              <a:t> </a:t>
            </a:r>
            <a:r>
              <a:rPr lang="it-IT" dirty="0" err="1">
                <a:solidFill>
                  <a:schemeClr val="tx1">
                    <a:lumMod val="75000"/>
                    <a:lumOff val="25000"/>
                  </a:schemeClr>
                </a:solidFill>
              </a:rPr>
              <a:t>recurrent</a:t>
            </a:r>
            <a:r>
              <a:rPr lang="it-IT" dirty="0">
                <a:solidFill>
                  <a:schemeClr val="tx1">
                    <a:lumMod val="75000"/>
                    <a:lumOff val="25000"/>
                  </a:schemeClr>
                </a:solidFill>
              </a:rPr>
              <a:t> or so deep to </a:t>
            </a:r>
            <a:r>
              <a:rPr lang="it-IT" dirty="0" err="1">
                <a:solidFill>
                  <a:schemeClr val="tx1">
                    <a:lumMod val="75000"/>
                    <a:lumOff val="25000"/>
                  </a:schemeClr>
                </a:solidFill>
              </a:rPr>
              <a:t>detect</a:t>
            </a:r>
            <a:r>
              <a:rPr lang="it-IT" dirty="0">
                <a:solidFill>
                  <a:schemeClr val="tx1">
                    <a:lumMod val="75000"/>
                    <a:lumOff val="25000"/>
                  </a:schemeClr>
                </a:solidFill>
              </a:rPr>
              <a:t> </a:t>
            </a:r>
            <a:r>
              <a:rPr lang="it-IT" dirty="0" err="1">
                <a:solidFill>
                  <a:schemeClr val="tx1">
                    <a:lumMod val="75000"/>
                    <a:lumOff val="25000"/>
                  </a:schemeClr>
                </a:solidFill>
              </a:rPr>
              <a:t>very</a:t>
            </a:r>
            <a:r>
              <a:rPr lang="it-IT" dirty="0">
                <a:solidFill>
                  <a:schemeClr val="tx1">
                    <a:lumMod val="75000"/>
                    <a:lumOff val="25000"/>
                  </a:schemeClr>
                </a:solidFill>
              </a:rPr>
              <a:t> </a:t>
            </a:r>
            <a:r>
              <a:rPr lang="it-IT" dirty="0" err="1">
                <a:solidFill>
                  <a:schemeClr val="tx1">
                    <a:lumMod val="75000"/>
                    <a:lumOff val="25000"/>
                  </a:schemeClr>
                </a:solidFill>
              </a:rPr>
              <a:t>complex</a:t>
            </a:r>
            <a:r>
              <a:rPr lang="it-IT" dirty="0">
                <a:solidFill>
                  <a:schemeClr val="tx1">
                    <a:lumMod val="75000"/>
                    <a:lumOff val="25000"/>
                  </a:schemeClr>
                </a:solidFill>
              </a:rPr>
              <a:t> </a:t>
            </a:r>
            <a:r>
              <a:rPr lang="it-IT" dirty="0" err="1">
                <a:solidFill>
                  <a:schemeClr val="tx1">
                    <a:lumMod val="75000"/>
                    <a:lumOff val="25000"/>
                  </a:schemeClr>
                </a:solidFill>
              </a:rPr>
              <a:t>patterns</a:t>
            </a:r>
            <a:r>
              <a:rPr lang="it-IT" dirty="0">
                <a:solidFill>
                  <a:schemeClr val="tx1">
                    <a:lumMod val="75000"/>
                    <a:lumOff val="25000"/>
                  </a:schemeClr>
                </a:solidFill>
              </a:rPr>
              <a:t> </a:t>
            </a:r>
            <a:r>
              <a:rPr lang="it-IT" dirty="0" err="1">
                <a:solidFill>
                  <a:schemeClr val="tx1">
                    <a:lumMod val="75000"/>
                    <a:lumOff val="25000"/>
                  </a:schemeClr>
                </a:solidFill>
              </a:rPr>
              <a:t>such</a:t>
            </a:r>
            <a:r>
              <a:rPr lang="it-IT" dirty="0">
                <a:solidFill>
                  <a:schemeClr val="tx1">
                    <a:lumMod val="75000"/>
                    <a:lumOff val="25000"/>
                  </a:schemeClr>
                </a:solidFill>
              </a:rPr>
              <a:t> </a:t>
            </a:r>
            <a:r>
              <a:rPr lang="it-IT" dirty="0" err="1">
                <a:solidFill>
                  <a:schemeClr val="tx1">
                    <a:lumMod val="75000"/>
                    <a:lumOff val="25000"/>
                  </a:schemeClr>
                </a:solidFill>
              </a:rPr>
              <a:t>as</a:t>
            </a:r>
            <a:r>
              <a:rPr lang="it-IT" dirty="0">
                <a:solidFill>
                  <a:schemeClr val="tx1">
                    <a:lumMod val="75000"/>
                    <a:lumOff val="25000"/>
                  </a:schemeClr>
                </a:solidFill>
              </a:rPr>
              <a:t> the </a:t>
            </a:r>
            <a:r>
              <a:rPr lang="it-IT" dirty="0" err="1">
                <a:solidFill>
                  <a:schemeClr val="tx1">
                    <a:lumMod val="75000"/>
                    <a:lumOff val="25000"/>
                  </a:schemeClr>
                </a:solidFill>
              </a:rPr>
              <a:t>syntax</a:t>
            </a:r>
            <a:r>
              <a:rPr lang="it-IT" dirty="0">
                <a:solidFill>
                  <a:schemeClr val="tx1">
                    <a:lumMod val="75000"/>
                    <a:lumOff val="25000"/>
                  </a:schemeClr>
                </a:solidFill>
              </a:rPr>
              <a:t> of a </a:t>
            </a:r>
            <a:r>
              <a:rPr lang="it-IT" dirty="0" err="1">
                <a:solidFill>
                  <a:schemeClr val="tx1">
                    <a:lumMod val="75000"/>
                    <a:lumOff val="25000"/>
                  </a:schemeClr>
                </a:solidFill>
              </a:rPr>
              <a:t>language</a:t>
            </a:r>
            <a:r>
              <a:rPr lang="it-IT" dirty="0">
                <a:solidFill>
                  <a:schemeClr val="tx1">
                    <a:lumMod val="75000"/>
                    <a:lumOff val="25000"/>
                  </a:schemeClr>
                </a:solidFill>
              </a:rPr>
              <a:t>, </a:t>
            </a:r>
            <a:r>
              <a:rPr lang="it-IT" dirty="0" err="1">
                <a:solidFill>
                  <a:schemeClr val="tx1">
                    <a:lumMod val="75000"/>
                    <a:lumOff val="25000"/>
                  </a:schemeClr>
                </a:solidFill>
              </a:rPr>
              <a:t>but</a:t>
            </a:r>
            <a:r>
              <a:rPr lang="it-IT" dirty="0">
                <a:solidFill>
                  <a:schemeClr val="tx1">
                    <a:lumMod val="75000"/>
                    <a:lumOff val="25000"/>
                  </a:schemeClr>
                </a:solidFill>
              </a:rPr>
              <a:t> </a:t>
            </a:r>
            <a:r>
              <a:rPr lang="it-IT" dirty="0" err="1">
                <a:solidFill>
                  <a:schemeClr val="tx1">
                    <a:lumMod val="75000"/>
                    <a:lumOff val="25000"/>
                  </a:schemeClr>
                </a:solidFill>
              </a:rPr>
              <a:t>we</a:t>
            </a:r>
            <a:r>
              <a:rPr lang="it-IT" dirty="0">
                <a:solidFill>
                  <a:schemeClr val="tx1">
                    <a:lumMod val="75000"/>
                    <a:lumOff val="25000"/>
                  </a:schemeClr>
                </a:solidFill>
              </a:rPr>
              <a:t> </a:t>
            </a:r>
            <a:r>
              <a:rPr lang="it-IT" dirty="0" err="1">
                <a:solidFill>
                  <a:schemeClr val="tx1">
                    <a:lumMod val="75000"/>
                    <a:lumOff val="25000"/>
                  </a:schemeClr>
                </a:solidFill>
              </a:rPr>
              <a:t>hope</a:t>
            </a:r>
            <a:r>
              <a:rPr lang="it-IT" dirty="0">
                <a:solidFill>
                  <a:schemeClr val="tx1">
                    <a:lumMod val="75000"/>
                    <a:lumOff val="25000"/>
                  </a:schemeClr>
                </a:solidFill>
              </a:rPr>
              <a:t> </a:t>
            </a:r>
            <a:r>
              <a:rPr lang="it-IT" dirty="0" err="1">
                <a:solidFill>
                  <a:schemeClr val="tx1">
                    <a:lumMod val="75000"/>
                    <a:lumOff val="25000"/>
                  </a:schemeClr>
                </a:solidFill>
              </a:rPr>
              <a:t>it</a:t>
            </a:r>
            <a:r>
              <a:rPr lang="it-IT" dirty="0">
                <a:solidFill>
                  <a:schemeClr val="tx1">
                    <a:lumMod val="75000"/>
                    <a:lumOff val="25000"/>
                  </a:schemeClr>
                </a:solidFill>
              </a:rPr>
              <a:t> to </a:t>
            </a:r>
            <a:r>
              <a:rPr lang="it-IT" dirty="0" err="1">
                <a:solidFill>
                  <a:schemeClr val="tx1">
                    <a:lumMod val="75000"/>
                    <a:lumOff val="25000"/>
                  </a:schemeClr>
                </a:solidFill>
              </a:rPr>
              <a:t>capture</a:t>
            </a:r>
            <a:r>
              <a:rPr lang="it-IT" dirty="0">
                <a:solidFill>
                  <a:schemeClr val="tx1">
                    <a:lumMod val="75000"/>
                    <a:lumOff val="25000"/>
                  </a:schemeClr>
                </a:solidFill>
              </a:rPr>
              <a:t> the </a:t>
            </a:r>
            <a:r>
              <a:rPr lang="it-IT" b="1" dirty="0" err="1">
                <a:solidFill>
                  <a:schemeClr val="tx1">
                    <a:lumMod val="75000"/>
                    <a:lumOff val="25000"/>
                  </a:schemeClr>
                </a:solidFill>
              </a:rPr>
              <a:t>usual</a:t>
            </a:r>
            <a:r>
              <a:rPr lang="it-IT" b="1" dirty="0">
                <a:solidFill>
                  <a:schemeClr val="tx1">
                    <a:lumMod val="75000"/>
                    <a:lumOff val="25000"/>
                  </a:schemeClr>
                </a:solidFill>
              </a:rPr>
              <a:t> </a:t>
            </a:r>
            <a:r>
              <a:rPr lang="it-IT" b="1" dirty="0" err="1">
                <a:solidFill>
                  <a:schemeClr val="tx1">
                    <a:lumMod val="75000"/>
                    <a:lumOff val="25000"/>
                  </a:schemeClr>
                </a:solidFill>
              </a:rPr>
              <a:t>phonems</a:t>
            </a:r>
            <a:r>
              <a:rPr lang="it-IT" b="1" dirty="0">
                <a:solidFill>
                  <a:schemeClr val="tx1">
                    <a:lumMod val="75000"/>
                    <a:lumOff val="25000"/>
                  </a:schemeClr>
                </a:solidFill>
              </a:rPr>
              <a:t> </a:t>
            </a:r>
            <a:r>
              <a:rPr lang="it-IT" dirty="0">
                <a:solidFill>
                  <a:schemeClr val="tx1">
                    <a:lumMod val="75000"/>
                    <a:lumOff val="25000"/>
                  </a:schemeClr>
                </a:solidFill>
              </a:rPr>
              <a:t>and the </a:t>
            </a:r>
            <a:r>
              <a:rPr lang="it-IT" b="1" dirty="0" err="1">
                <a:solidFill>
                  <a:schemeClr val="tx1">
                    <a:lumMod val="75000"/>
                    <a:lumOff val="25000"/>
                  </a:schemeClr>
                </a:solidFill>
              </a:rPr>
              <a:t>typical</a:t>
            </a:r>
            <a:r>
              <a:rPr lang="it-IT" b="1" dirty="0">
                <a:solidFill>
                  <a:schemeClr val="tx1">
                    <a:lumMod val="75000"/>
                    <a:lumOff val="25000"/>
                  </a:schemeClr>
                </a:solidFill>
              </a:rPr>
              <a:t> pronunce </a:t>
            </a:r>
            <a:r>
              <a:rPr lang="it-IT" dirty="0">
                <a:solidFill>
                  <a:schemeClr val="tx1">
                    <a:lumMod val="75000"/>
                    <a:lumOff val="25000"/>
                  </a:schemeClr>
                </a:solidFill>
              </a:rPr>
              <a:t>of </a:t>
            </a:r>
            <a:r>
              <a:rPr lang="it-IT" dirty="0" err="1">
                <a:solidFill>
                  <a:schemeClr val="tx1">
                    <a:lumMod val="75000"/>
                    <a:lumOff val="25000"/>
                  </a:schemeClr>
                </a:solidFill>
              </a:rPr>
              <a:t>each</a:t>
            </a:r>
            <a:r>
              <a:rPr lang="it-IT" dirty="0">
                <a:solidFill>
                  <a:schemeClr val="tx1">
                    <a:lumMod val="75000"/>
                    <a:lumOff val="25000"/>
                  </a:schemeClr>
                </a:solidFill>
              </a:rPr>
              <a:t> </a:t>
            </a:r>
            <a:r>
              <a:rPr lang="it-IT" dirty="0" err="1">
                <a:solidFill>
                  <a:schemeClr val="tx1">
                    <a:lumMod val="75000"/>
                    <a:lumOff val="25000"/>
                  </a:schemeClr>
                </a:solidFill>
              </a:rPr>
              <a:t>idiom</a:t>
            </a:r>
            <a:r>
              <a:rPr lang="it-IT" dirty="0">
                <a:solidFill>
                  <a:schemeClr val="tx1">
                    <a:lumMod val="75000"/>
                    <a:lumOff val="25000"/>
                  </a:schemeClr>
                </a:solidFill>
              </a:rPr>
              <a:t>.</a:t>
            </a:r>
          </a:p>
        </p:txBody>
      </p:sp>
      <p:sp>
        <p:nvSpPr>
          <p:cNvPr id="8" name="Rettangolo 7">
            <a:extLst>
              <a:ext uri="{FF2B5EF4-FFF2-40B4-BE49-F238E27FC236}">
                <a16:creationId xmlns:a16="http://schemas.microsoft.com/office/drawing/2014/main" id="{77C29499-AE65-4109-A575-63D88954CF82}"/>
              </a:ext>
            </a:extLst>
          </p:cNvPr>
          <p:cNvSpPr/>
          <p:nvPr/>
        </p:nvSpPr>
        <p:spPr>
          <a:xfrm>
            <a:off x="1508940" y="2738582"/>
            <a:ext cx="265814" cy="3274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9CE41F81-B53D-4C83-8420-BA3B48F3A68B}"/>
              </a:ext>
            </a:extLst>
          </p:cNvPr>
          <p:cNvSpPr/>
          <p:nvPr/>
        </p:nvSpPr>
        <p:spPr>
          <a:xfrm>
            <a:off x="567131" y="1940161"/>
            <a:ext cx="477623" cy="4358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A13BE1E8-E0E4-45FC-8CBF-782AA622BA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163" b="26452"/>
          <a:stretch/>
        </p:blipFill>
        <p:spPr>
          <a:xfrm rot="16200000">
            <a:off x="-1362512" y="3863639"/>
            <a:ext cx="4358453" cy="523842"/>
          </a:xfrm>
          <a:prstGeom prst="rect">
            <a:avLst/>
          </a:prstGeom>
        </p:spPr>
      </p:pic>
      <p:sp>
        <p:nvSpPr>
          <p:cNvPr id="14" name="Rettangolo 13">
            <a:extLst>
              <a:ext uri="{FF2B5EF4-FFF2-40B4-BE49-F238E27FC236}">
                <a16:creationId xmlns:a16="http://schemas.microsoft.com/office/drawing/2014/main" id="{C93C367A-3E81-479C-BFCE-197A714232B0}"/>
              </a:ext>
            </a:extLst>
          </p:cNvPr>
          <p:cNvSpPr/>
          <p:nvPr/>
        </p:nvSpPr>
        <p:spPr>
          <a:xfrm>
            <a:off x="2036771" y="2830272"/>
            <a:ext cx="265814" cy="3091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ECC77D3E-DD5D-4E68-923B-D5C864F42C14}"/>
              </a:ext>
            </a:extLst>
          </p:cNvPr>
          <p:cNvSpPr/>
          <p:nvPr/>
        </p:nvSpPr>
        <p:spPr>
          <a:xfrm>
            <a:off x="2769796" y="3131843"/>
            <a:ext cx="265317" cy="2722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F5D6B12E-47DC-41D7-8564-14DDD88611E7}"/>
              </a:ext>
            </a:extLst>
          </p:cNvPr>
          <p:cNvSpPr/>
          <p:nvPr/>
        </p:nvSpPr>
        <p:spPr>
          <a:xfrm>
            <a:off x="3320748" y="3267544"/>
            <a:ext cx="265317" cy="245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466D3324-B9F8-463B-B907-6EEEF13D3CBB}"/>
              </a:ext>
            </a:extLst>
          </p:cNvPr>
          <p:cNvSpPr/>
          <p:nvPr/>
        </p:nvSpPr>
        <p:spPr>
          <a:xfrm>
            <a:off x="4135581" y="3603112"/>
            <a:ext cx="265317" cy="1928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D4D21CD5-6EFC-4B4A-B21A-B24B3418F4AC}"/>
              </a:ext>
            </a:extLst>
          </p:cNvPr>
          <p:cNvSpPr/>
          <p:nvPr/>
        </p:nvSpPr>
        <p:spPr>
          <a:xfrm>
            <a:off x="4647924" y="3817553"/>
            <a:ext cx="265318" cy="1563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Rettangolo 18">
            <a:extLst>
              <a:ext uri="{FF2B5EF4-FFF2-40B4-BE49-F238E27FC236}">
                <a16:creationId xmlns:a16="http://schemas.microsoft.com/office/drawing/2014/main" id="{E6291EE3-D7AB-422B-8D34-3E67E450B051}"/>
              </a:ext>
            </a:extLst>
          </p:cNvPr>
          <p:cNvSpPr/>
          <p:nvPr/>
        </p:nvSpPr>
        <p:spPr>
          <a:xfrm>
            <a:off x="5397956" y="4142411"/>
            <a:ext cx="265319" cy="102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Parallelogramma 12">
            <a:extLst>
              <a:ext uri="{FF2B5EF4-FFF2-40B4-BE49-F238E27FC236}">
                <a16:creationId xmlns:a16="http://schemas.microsoft.com/office/drawing/2014/main" id="{465D0B78-B777-4D48-9CCB-31504BDBD0FA}"/>
              </a:ext>
            </a:extLst>
          </p:cNvPr>
          <p:cNvSpPr/>
          <p:nvPr/>
        </p:nvSpPr>
        <p:spPr>
          <a:xfrm>
            <a:off x="1508941" y="2607227"/>
            <a:ext cx="394290" cy="131355"/>
          </a:xfrm>
          <a:prstGeom prst="parallelogram">
            <a:avLst>
              <a:gd name="adj" fmla="val 109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Parallelogramma 21">
            <a:extLst>
              <a:ext uri="{FF2B5EF4-FFF2-40B4-BE49-F238E27FC236}">
                <a16:creationId xmlns:a16="http://schemas.microsoft.com/office/drawing/2014/main" id="{2CBB571C-9685-4E75-B454-30392DCB797A}"/>
              </a:ext>
            </a:extLst>
          </p:cNvPr>
          <p:cNvSpPr/>
          <p:nvPr/>
        </p:nvSpPr>
        <p:spPr>
          <a:xfrm>
            <a:off x="2039431" y="2694170"/>
            <a:ext cx="394290" cy="131355"/>
          </a:xfrm>
          <a:prstGeom prst="parallelogram">
            <a:avLst>
              <a:gd name="adj" fmla="val 109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Parallelogramma 22">
            <a:extLst>
              <a:ext uri="{FF2B5EF4-FFF2-40B4-BE49-F238E27FC236}">
                <a16:creationId xmlns:a16="http://schemas.microsoft.com/office/drawing/2014/main" id="{97F6878B-E6D8-4CA0-8CAB-80C1A66D6003}"/>
              </a:ext>
            </a:extLst>
          </p:cNvPr>
          <p:cNvSpPr/>
          <p:nvPr/>
        </p:nvSpPr>
        <p:spPr>
          <a:xfrm>
            <a:off x="2779293" y="2822019"/>
            <a:ext cx="623125" cy="304016"/>
          </a:xfrm>
          <a:prstGeom prst="parallelogram">
            <a:avLst>
              <a:gd name="adj" fmla="val 120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Parallelogramma 23">
            <a:extLst>
              <a:ext uri="{FF2B5EF4-FFF2-40B4-BE49-F238E27FC236}">
                <a16:creationId xmlns:a16="http://schemas.microsoft.com/office/drawing/2014/main" id="{30772194-61A8-43CF-BEF2-9B4C9F672C32}"/>
              </a:ext>
            </a:extLst>
          </p:cNvPr>
          <p:cNvSpPr/>
          <p:nvPr/>
        </p:nvSpPr>
        <p:spPr>
          <a:xfrm>
            <a:off x="3314471" y="2963533"/>
            <a:ext cx="623125" cy="304016"/>
          </a:xfrm>
          <a:prstGeom prst="parallelogram">
            <a:avLst>
              <a:gd name="adj" fmla="val 116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Parallelogramma 24">
            <a:extLst>
              <a:ext uri="{FF2B5EF4-FFF2-40B4-BE49-F238E27FC236}">
                <a16:creationId xmlns:a16="http://schemas.microsoft.com/office/drawing/2014/main" id="{DF4D7E23-ADD9-485B-87C5-8644B53BD2D4}"/>
              </a:ext>
            </a:extLst>
          </p:cNvPr>
          <p:cNvSpPr/>
          <p:nvPr/>
        </p:nvSpPr>
        <p:spPr>
          <a:xfrm>
            <a:off x="4140976" y="3037964"/>
            <a:ext cx="1026444" cy="569719"/>
          </a:xfrm>
          <a:prstGeom prst="parallelogram">
            <a:avLst>
              <a:gd name="adj" fmla="val 135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Parallelogramma 25">
            <a:extLst>
              <a:ext uri="{FF2B5EF4-FFF2-40B4-BE49-F238E27FC236}">
                <a16:creationId xmlns:a16="http://schemas.microsoft.com/office/drawing/2014/main" id="{0708F504-8274-418B-B57B-DE9CB8D748F8}"/>
              </a:ext>
            </a:extLst>
          </p:cNvPr>
          <p:cNvSpPr/>
          <p:nvPr/>
        </p:nvSpPr>
        <p:spPr>
          <a:xfrm>
            <a:off x="4645466" y="3237200"/>
            <a:ext cx="1026444" cy="569719"/>
          </a:xfrm>
          <a:prstGeom prst="parallelogram">
            <a:avLst>
              <a:gd name="adj" fmla="val 135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Parallelogramma 26">
            <a:extLst>
              <a:ext uri="{FF2B5EF4-FFF2-40B4-BE49-F238E27FC236}">
                <a16:creationId xmlns:a16="http://schemas.microsoft.com/office/drawing/2014/main" id="{ACF931B6-0CCE-4AB3-B989-CA8B361ED3D8}"/>
              </a:ext>
            </a:extLst>
          </p:cNvPr>
          <p:cNvSpPr/>
          <p:nvPr/>
        </p:nvSpPr>
        <p:spPr>
          <a:xfrm>
            <a:off x="5400501" y="3250838"/>
            <a:ext cx="1212950" cy="894777"/>
          </a:xfrm>
          <a:prstGeom prst="parallelogram">
            <a:avLst>
              <a:gd name="adj" fmla="val 105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Parallelogramma 29">
            <a:extLst>
              <a:ext uri="{FF2B5EF4-FFF2-40B4-BE49-F238E27FC236}">
                <a16:creationId xmlns:a16="http://schemas.microsoft.com/office/drawing/2014/main" id="{FF559F7A-56D5-4FC6-A3D9-72D84A227B3E}"/>
              </a:ext>
            </a:extLst>
          </p:cNvPr>
          <p:cNvSpPr/>
          <p:nvPr/>
        </p:nvSpPr>
        <p:spPr>
          <a:xfrm rot="5400000" flipH="1">
            <a:off x="2383941" y="4164693"/>
            <a:ext cx="2754815" cy="352494"/>
          </a:xfrm>
          <a:prstGeom prst="parallelogram">
            <a:avLst>
              <a:gd name="adj" fmla="val 85391"/>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Parallelogramma 30">
            <a:extLst>
              <a:ext uri="{FF2B5EF4-FFF2-40B4-BE49-F238E27FC236}">
                <a16:creationId xmlns:a16="http://schemas.microsoft.com/office/drawing/2014/main" id="{B6D0E2EF-919F-437D-B7B1-3B7F673C25AA}"/>
              </a:ext>
            </a:extLst>
          </p:cNvPr>
          <p:cNvSpPr/>
          <p:nvPr/>
        </p:nvSpPr>
        <p:spPr>
          <a:xfrm rot="5400000" flipH="1">
            <a:off x="755915" y="4249825"/>
            <a:ext cx="3214400" cy="129371"/>
          </a:xfrm>
          <a:prstGeom prst="parallelogram">
            <a:avLst>
              <a:gd name="adj" fmla="val 85391"/>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Parallelogramma 31">
            <a:extLst>
              <a:ext uri="{FF2B5EF4-FFF2-40B4-BE49-F238E27FC236}">
                <a16:creationId xmlns:a16="http://schemas.microsoft.com/office/drawing/2014/main" id="{84D2AC0E-76E7-4E0B-8BBC-4CA33040A460}"/>
              </a:ext>
            </a:extLst>
          </p:cNvPr>
          <p:cNvSpPr/>
          <p:nvPr/>
        </p:nvSpPr>
        <p:spPr>
          <a:xfrm rot="5400000" flipH="1">
            <a:off x="139050" y="4238559"/>
            <a:ext cx="3406183" cy="143520"/>
          </a:xfrm>
          <a:prstGeom prst="parallelogram">
            <a:avLst>
              <a:gd name="adj" fmla="val 85391"/>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Parallelogramma 35">
            <a:extLst>
              <a:ext uri="{FF2B5EF4-FFF2-40B4-BE49-F238E27FC236}">
                <a16:creationId xmlns:a16="http://schemas.microsoft.com/office/drawing/2014/main" id="{9A3260FA-329D-4550-8D89-871E1E652CBD}"/>
              </a:ext>
            </a:extLst>
          </p:cNvPr>
          <p:cNvSpPr/>
          <p:nvPr/>
        </p:nvSpPr>
        <p:spPr>
          <a:xfrm rot="5400000" flipH="1">
            <a:off x="5172693" y="3730786"/>
            <a:ext cx="1931338" cy="950176"/>
          </a:xfrm>
          <a:prstGeom prst="parallelogram">
            <a:avLst>
              <a:gd name="adj" fmla="val 9623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15AD2083-2FC4-4563-A2F1-5F158A8F5CFC}"/>
              </a:ext>
            </a:extLst>
          </p:cNvPr>
          <p:cNvSpPr txBox="1"/>
          <p:nvPr/>
        </p:nvSpPr>
        <p:spPr>
          <a:xfrm>
            <a:off x="1650289" y="5946212"/>
            <a:ext cx="919661" cy="369332"/>
          </a:xfrm>
          <a:prstGeom prst="rect">
            <a:avLst/>
          </a:prstGeom>
          <a:noFill/>
        </p:spPr>
        <p:txBody>
          <a:bodyPr wrap="square" rtlCol="0">
            <a:spAutoFit/>
          </a:bodyPr>
          <a:lstStyle/>
          <a:p>
            <a:r>
              <a:rPr lang="it-IT" dirty="0">
                <a:solidFill>
                  <a:schemeClr val="tx1">
                    <a:lumMod val="75000"/>
                    <a:lumOff val="25000"/>
                  </a:schemeClr>
                </a:solidFill>
              </a:rPr>
              <a:t>3x3x32</a:t>
            </a:r>
          </a:p>
        </p:txBody>
      </p:sp>
      <p:sp>
        <p:nvSpPr>
          <p:cNvPr id="44" name="CasellaDiTesto 43">
            <a:extLst>
              <a:ext uri="{FF2B5EF4-FFF2-40B4-BE49-F238E27FC236}">
                <a16:creationId xmlns:a16="http://schemas.microsoft.com/office/drawing/2014/main" id="{10161C76-C5EB-413D-A60B-DF5FCAE087B5}"/>
              </a:ext>
            </a:extLst>
          </p:cNvPr>
          <p:cNvSpPr txBox="1"/>
          <p:nvPr/>
        </p:nvSpPr>
        <p:spPr>
          <a:xfrm>
            <a:off x="2674225" y="5828744"/>
            <a:ext cx="919662" cy="369332"/>
          </a:xfrm>
          <a:prstGeom prst="rect">
            <a:avLst/>
          </a:prstGeom>
          <a:noFill/>
        </p:spPr>
        <p:txBody>
          <a:bodyPr wrap="square" rtlCol="0">
            <a:spAutoFit/>
          </a:bodyPr>
          <a:lstStyle/>
          <a:p>
            <a:r>
              <a:rPr lang="it-IT" dirty="0">
                <a:solidFill>
                  <a:schemeClr val="tx1">
                    <a:lumMod val="75000"/>
                    <a:lumOff val="25000"/>
                  </a:schemeClr>
                </a:solidFill>
              </a:rPr>
              <a:t>3x3x64</a:t>
            </a:r>
          </a:p>
        </p:txBody>
      </p:sp>
      <p:sp>
        <p:nvSpPr>
          <p:cNvPr id="45" name="CasellaDiTesto 44">
            <a:extLst>
              <a:ext uri="{FF2B5EF4-FFF2-40B4-BE49-F238E27FC236}">
                <a16:creationId xmlns:a16="http://schemas.microsoft.com/office/drawing/2014/main" id="{6C2E8FD0-2192-48E4-8A52-8409C5F7B908}"/>
              </a:ext>
            </a:extLst>
          </p:cNvPr>
          <p:cNvSpPr txBox="1"/>
          <p:nvPr/>
        </p:nvSpPr>
        <p:spPr>
          <a:xfrm>
            <a:off x="3885208" y="5552164"/>
            <a:ext cx="1093572" cy="369332"/>
          </a:xfrm>
          <a:prstGeom prst="rect">
            <a:avLst/>
          </a:prstGeom>
          <a:noFill/>
        </p:spPr>
        <p:txBody>
          <a:bodyPr wrap="square" rtlCol="0">
            <a:spAutoFit/>
          </a:bodyPr>
          <a:lstStyle/>
          <a:p>
            <a:r>
              <a:rPr lang="it-IT" dirty="0">
                <a:solidFill>
                  <a:schemeClr val="tx1">
                    <a:lumMod val="75000"/>
                    <a:lumOff val="25000"/>
                  </a:schemeClr>
                </a:solidFill>
              </a:rPr>
              <a:t>3x3x128</a:t>
            </a:r>
          </a:p>
        </p:txBody>
      </p:sp>
      <p:sp>
        <p:nvSpPr>
          <p:cNvPr id="46" name="CasellaDiTesto 45">
            <a:extLst>
              <a:ext uri="{FF2B5EF4-FFF2-40B4-BE49-F238E27FC236}">
                <a16:creationId xmlns:a16="http://schemas.microsoft.com/office/drawing/2014/main" id="{636384BB-2E9A-47CC-BD2C-BCA55B3B111B}"/>
              </a:ext>
            </a:extLst>
          </p:cNvPr>
          <p:cNvSpPr txBox="1"/>
          <p:nvPr/>
        </p:nvSpPr>
        <p:spPr>
          <a:xfrm>
            <a:off x="4893984" y="5269159"/>
            <a:ext cx="1093573" cy="369332"/>
          </a:xfrm>
          <a:prstGeom prst="rect">
            <a:avLst/>
          </a:prstGeom>
          <a:noFill/>
        </p:spPr>
        <p:txBody>
          <a:bodyPr wrap="square" rtlCol="0">
            <a:spAutoFit/>
          </a:bodyPr>
          <a:lstStyle/>
          <a:p>
            <a:r>
              <a:rPr lang="it-IT" dirty="0">
                <a:solidFill>
                  <a:schemeClr val="tx1">
                    <a:lumMod val="75000"/>
                    <a:lumOff val="25000"/>
                  </a:schemeClr>
                </a:solidFill>
              </a:rPr>
              <a:t>3x3x256</a:t>
            </a:r>
          </a:p>
        </p:txBody>
      </p:sp>
      <p:sp>
        <p:nvSpPr>
          <p:cNvPr id="49" name="CasellaDiTesto 48">
            <a:extLst>
              <a:ext uri="{FF2B5EF4-FFF2-40B4-BE49-F238E27FC236}">
                <a16:creationId xmlns:a16="http://schemas.microsoft.com/office/drawing/2014/main" id="{89390858-8CB0-4B2D-8FAB-962D70C11AB4}"/>
              </a:ext>
            </a:extLst>
          </p:cNvPr>
          <p:cNvSpPr txBox="1"/>
          <p:nvPr/>
        </p:nvSpPr>
        <p:spPr>
          <a:xfrm rot="16200000">
            <a:off x="-300410" y="3960777"/>
            <a:ext cx="1266033" cy="369332"/>
          </a:xfrm>
          <a:prstGeom prst="rect">
            <a:avLst/>
          </a:prstGeom>
          <a:noFill/>
        </p:spPr>
        <p:txBody>
          <a:bodyPr wrap="square" rtlCol="0">
            <a:spAutoFit/>
          </a:bodyPr>
          <a:lstStyle/>
          <a:p>
            <a:r>
              <a:rPr lang="it-IT" dirty="0">
                <a:solidFill>
                  <a:schemeClr val="tx1">
                    <a:lumMod val="75000"/>
                    <a:lumOff val="25000"/>
                  </a:schemeClr>
                </a:solidFill>
              </a:rPr>
              <a:t>160000x1</a:t>
            </a:r>
          </a:p>
        </p:txBody>
      </p:sp>
      <p:sp>
        <p:nvSpPr>
          <p:cNvPr id="51" name="CasellaDiTesto 50">
            <a:extLst>
              <a:ext uri="{FF2B5EF4-FFF2-40B4-BE49-F238E27FC236}">
                <a16:creationId xmlns:a16="http://schemas.microsoft.com/office/drawing/2014/main" id="{8AFC56CD-D6A0-4EB6-B369-D99E35E372B5}"/>
              </a:ext>
            </a:extLst>
          </p:cNvPr>
          <p:cNvSpPr txBox="1"/>
          <p:nvPr/>
        </p:nvSpPr>
        <p:spPr>
          <a:xfrm>
            <a:off x="984006" y="6160149"/>
            <a:ext cx="1295923" cy="369332"/>
          </a:xfrm>
          <a:prstGeom prst="rect">
            <a:avLst/>
          </a:prstGeom>
          <a:noFill/>
        </p:spPr>
        <p:txBody>
          <a:bodyPr wrap="square" rtlCol="0">
            <a:spAutoFit/>
          </a:bodyPr>
          <a:lstStyle/>
          <a:p>
            <a:r>
              <a:rPr lang="it-IT" dirty="0">
                <a:solidFill>
                  <a:schemeClr val="tx1">
                    <a:lumMod val="75000"/>
                    <a:lumOff val="25000"/>
                  </a:schemeClr>
                </a:solidFill>
              </a:rPr>
              <a:t>32x32x32</a:t>
            </a:r>
          </a:p>
        </p:txBody>
      </p:sp>
      <p:sp>
        <p:nvSpPr>
          <p:cNvPr id="2051" name="Ovale 2050">
            <a:extLst>
              <a:ext uri="{FF2B5EF4-FFF2-40B4-BE49-F238E27FC236}">
                <a16:creationId xmlns:a16="http://schemas.microsoft.com/office/drawing/2014/main" id="{7D10AC29-5269-448F-AF4A-B1FCDAE754FD}"/>
              </a:ext>
            </a:extLst>
          </p:cNvPr>
          <p:cNvSpPr/>
          <p:nvPr/>
        </p:nvSpPr>
        <p:spPr>
          <a:xfrm>
            <a:off x="1467603" y="2818638"/>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48005E79-605D-4C43-8E2C-722287B4AB1F}"/>
              </a:ext>
            </a:extLst>
          </p:cNvPr>
          <p:cNvSpPr/>
          <p:nvPr/>
        </p:nvSpPr>
        <p:spPr>
          <a:xfrm>
            <a:off x="1460485" y="5106730"/>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660D5793-C7F2-48F4-9E94-9F51AEBC0C0B}"/>
              </a:ext>
            </a:extLst>
          </p:cNvPr>
          <p:cNvSpPr/>
          <p:nvPr/>
        </p:nvSpPr>
        <p:spPr>
          <a:xfrm>
            <a:off x="1440059" y="3359630"/>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E8C53917-AE5C-499F-A7FA-7AA25854D36C}"/>
              </a:ext>
            </a:extLst>
          </p:cNvPr>
          <p:cNvSpPr/>
          <p:nvPr/>
        </p:nvSpPr>
        <p:spPr>
          <a:xfrm>
            <a:off x="1992098" y="3267544"/>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46FA8534-9517-43C6-B7FF-E0AD470AEBC9}"/>
              </a:ext>
            </a:extLst>
          </p:cNvPr>
          <p:cNvSpPr/>
          <p:nvPr/>
        </p:nvSpPr>
        <p:spPr>
          <a:xfrm>
            <a:off x="2002168" y="4444449"/>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0CCC589B-378B-4ED9-A640-9C14A8DAACF4}"/>
              </a:ext>
            </a:extLst>
          </p:cNvPr>
          <p:cNvSpPr/>
          <p:nvPr/>
        </p:nvSpPr>
        <p:spPr>
          <a:xfrm>
            <a:off x="2012889" y="4957959"/>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D82956CB-EC67-4CCD-AFC1-EEE3AA3D5559}"/>
              </a:ext>
            </a:extLst>
          </p:cNvPr>
          <p:cNvSpPr/>
          <p:nvPr/>
        </p:nvSpPr>
        <p:spPr>
          <a:xfrm>
            <a:off x="2716856" y="5045506"/>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C817FCD4-ACEA-478E-B0A9-1EE7B9146DE7}"/>
              </a:ext>
            </a:extLst>
          </p:cNvPr>
          <p:cNvSpPr/>
          <p:nvPr/>
        </p:nvSpPr>
        <p:spPr>
          <a:xfrm>
            <a:off x="3244858" y="4483272"/>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39E43A26-729A-40AB-9848-568BE78F216E}"/>
              </a:ext>
            </a:extLst>
          </p:cNvPr>
          <p:cNvSpPr/>
          <p:nvPr/>
        </p:nvSpPr>
        <p:spPr>
          <a:xfrm>
            <a:off x="3289732" y="3405712"/>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C1EA1F83-AC8D-4023-B52D-C93711FD1C89}"/>
              </a:ext>
            </a:extLst>
          </p:cNvPr>
          <p:cNvSpPr/>
          <p:nvPr/>
        </p:nvSpPr>
        <p:spPr>
          <a:xfrm>
            <a:off x="1460485" y="4070751"/>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23014A9D-52A8-4A3E-81A5-A20D58EE1A25}"/>
              </a:ext>
            </a:extLst>
          </p:cNvPr>
          <p:cNvSpPr/>
          <p:nvPr/>
        </p:nvSpPr>
        <p:spPr>
          <a:xfrm>
            <a:off x="2737406" y="3160394"/>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EEC099A6-9272-44B5-968C-6FCB1A6911FB}"/>
              </a:ext>
            </a:extLst>
          </p:cNvPr>
          <p:cNvSpPr/>
          <p:nvPr/>
        </p:nvSpPr>
        <p:spPr>
          <a:xfrm>
            <a:off x="4098118" y="3983014"/>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C6C387AC-AB01-4A4C-8A2B-5CA287A5A41D}"/>
              </a:ext>
            </a:extLst>
          </p:cNvPr>
          <p:cNvSpPr/>
          <p:nvPr/>
        </p:nvSpPr>
        <p:spPr>
          <a:xfrm>
            <a:off x="4096738" y="4340940"/>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95248025-8B64-4EC5-B288-8F093C289A23}"/>
              </a:ext>
            </a:extLst>
          </p:cNvPr>
          <p:cNvSpPr/>
          <p:nvPr/>
        </p:nvSpPr>
        <p:spPr>
          <a:xfrm>
            <a:off x="4599533" y="4977217"/>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0068C141-CBD1-492E-BCA3-04DB5AACCED7}"/>
              </a:ext>
            </a:extLst>
          </p:cNvPr>
          <p:cNvSpPr/>
          <p:nvPr/>
        </p:nvSpPr>
        <p:spPr>
          <a:xfrm>
            <a:off x="4610462" y="3884311"/>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205A2ACF-A406-4C87-B336-D42EA9A4CB0F}"/>
              </a:ext>
            </a:extLst>
          </p:cNvPr>
          <p:cNvSpPr/>
          <p:nvPr/>
        </p:nvSpPr>
        <p:spPr>
          <a:xfrm>
            <a:off x="5397956" y="4277852"/>
            <a:ext cx="340242" cy="32485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56" name="Cilindro 2055">
            <a:extLst>
              <a:ext uri="{FF2B5EF4-FFF2-40B4-BE49-F238E27FC236}">
                <a16:creationId xmlns:a16="http://schemas.microsoft.com/office/drawing/2014/main" id="{DEBBCB86-F90C-4BD8-A412-D6B6FA7BCADE}"/>
              </a:ext>
            </a:extLst>
          </p:cNvPr>
          <p:cNvSpPr/>
          <p:nvPr/>
        </p:nvSpPr>
        <p:spPr>
          <a:xfrm>
            <a:off x="6943946" y="2381165"/>
            <a:ext cx="393584" cy="398513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F171CF98-3CB9-4EB2-84D4-49DC3D4D75F9}"/>
              </a:ext>
            </a:extLst>
          </p:cNvPr>
          <p:cNvSpPr/>
          <p:nvPr/>
        </p:nvSpPr>
        <p:spPr>
          <a:xfrm>
            <a:off x="6941630" y="2782748"/>
            <a:ext cx="398216" cy="39663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a:extLst>
              <a:ext uri="{FF2B5EF4-FFF2-40B4-BE49-F238E27FC236}">
                <a16:creationId xmlns:a16="http://schemas.microsoft.com/office/drawing/2014/main" id="{54895912-81CF-4614-B488-83998F7A12E3}"/>
              </a:ext>
            </a:extLst>
          </p:cNvPr>
          <p:cNvSpPr/>
          <p:nvPr/>
        </p:nvSpPr>
        <p:spPr>
          <a:xfrm>
            <a:off x="6941630" y="4249063"/>
            <a:ext cx="398216" cy="39663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C821A518-74ED-46DB-B4E7-6AEA1C459888}"/>
              </a:ext>
            </a:extLst>
          </p:cNvPr>
          <p:cNvSpPr/>
          <p:nvPr/>
        </p:nvSpPr>
        <p:spPr>
          <a:xfrm>
            <a:off x="6939314" y="3558481"/>
            <a:ext cx="398216" cy="39663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a:extLst>
              <a:ext uri="{FF2B5EF4-FFF2-40B4-BE49-F238E27FC236}">
                <a16:creationId xmlns:a16="http://schemas.microsoft.com/office/drawing/2014/main" id="{3EB74FB3-19DC-4325-9AC1-B0B2AAEFC8F6}"/>
              </a:ext>
            </a:extLst>
          </p:cNvPr>
          <p:cNvSpPr/>
          <p:nvPr/>
        </p:nvSpPr>
        <p:spPr>
          <a:xfrm>
            <a:off x="6939314" y="4814834"/>
            <a:ext cx="398216" cy="39663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Ovale 77">
            <a:extLst>
              <a:ext uri="{FF2B5EF4-FFF2-40B4-BE49-F238E27FC236}">
                <a16:creationId xmlns:a16="http://schemas.microsoft.com/office/drawing/2014/main" id="{72DE2520-AFD4-4B88-8292-47A62AE8E0B6}"/>
              </a:ext>
            </a:extLst>
          </p:cNvPr>
          <p:cNvSpPr/>
          <p:nvPr/>
        </p:nvSpPr>
        <p:spPr>
          <a:xfrm>
            <a:off x="6950003" y="5715378"/>
            <a:ext cx="398216" cy="39663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Cilindro 78">
            <a:extLst>
              <a:ext uri="{FF2B5EF4-FFF2-40B4-BE49-F238E27FC236}">
                <a16:creationId xmlns:a16="http://schemas.microsoft.com/office/drawing/2014/main" id="{8E172919-1B7C-4787-8138-9830D805D06A}"/>
              </a:ext>
            </a:extLst>
          </p:cNvPr>
          <p:cNvSpPr/>
          <p:nvPr/>
        </p:nvSpPr>
        <p:spPr>
          <a:xfrm>
            <a:off x="8101946" y="3115149"/>
            <a:ext cx="393584" cy="23732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CasellaDiTesto 80">
            <a:extLst>
              <a:ext uri="{FF2B5EF4-FFF2-40B4-BE49-F238E27FC236}">
                <a16:creationId xmlns:a16="http://schemas.microsoft.com/office/drawing/2014/main" id="{69C2394E-95CD-44EB-9723-03DA08B706EC}"/>
              </a:ext>
            </a:extLst>
          </p:cNvPr>
          <p:cNvSpPr txBox="1"/>
          <p:nvPr/>
        </p:nvSpPr>
        <p:spPr>
          <a:xfrm>
            <a:off x="6743557" y="6358158"/>
            <a:ext cx="811108" cy="369332"/>
          </a:xfrm>
          <a:prstGeom prst="rect">
            <a:avLst/>
          </a:prstGeom>
          <a:noFill/>
        </p:spPr>
        <p:txBody>
          <a:bodyPr wrap="square" rtlCol="0">
            <a:spAutoFit/>
          </a:bodyPr>
          <a:lstStyle/>
          <a:p>
            <a:r>
              <a:rPr lang="it-IT" dirty="0" err="1">
                <a:solidFill>
                  <a:schemeClr val="tx1">
                    <a:lumMod val="75000"/>
                    <a:lumOff val="25000"/>
                  </a:schemeClr>
                </a:solidFill>
              </a:rPr>
              <a:t>flatten</a:t>
            </a:r>
            <a:endParaRPr lang="it-IT" dirty="0">
              <a:solidFill>
                <a:schemeClr val="tx1">
                  <a:lumMod val="75000"/>
                  <a:lumOff val="25000"/>
                </a:schemeClr>
              </a:solidFill>
            </a:endParaRPr>
          </a:p>
        </p:txBody>
      </p:sp>
      <p:sp>
        <p:nvSpPr>
          <p:cNvPr id="82" name="CasellaDiTesto 81">
            <a:extLst>
              <a:ext uri="{FF2B5EF4-FFF2-40B4-BE49-F238E27FC236}">
                <a16:creationId xmlns:a16="http://schemas.microsoft.com/office/drawing/2014/main" id="{A34D7A23-FC11-43C3-BC66-2E73C7F62C3E}"/>
              </a:ext>
            </a:extLst>
          </p:cNvPr>
          <p:cNvSpPr txBox="1"/>
          <p:nvPr/>
        </p:nvSpPr>
        <p:spPr>
          <a:xfrm>
            <a:off x="7753599" y="5503152"/>
            <a:ext cx="1556642" cy="369332"/>
          </a:xfrm>
          <a:prstGeom prst="rect">
            <a:avLst/>
          </a:prstGeom>
          <a:noFill/>
        </p:spPr>
        <p:txBody>
          <a:bodyPr wrap="square" rtlCol="0">
            <a:spAutoFit/>
          </a:bodyPr>
          <a:lstStyle/>
          <a:p>
            <a:r>
              <a:rPr lang="it-IT" dirty="0">
                <a:solidFill>
                  <a:schemeClr val="tx1">
                    <a:lumMod val="75000"/>
                    <a:lumOff val="25000"/>
                  </a:schemeClr>
                </a:solidFill>
              </a:rPr>
              <a:t>256 </a:t>
            </a:r>
            <a:r>
              <a:rPr lang="it-IT" dirty="0" err="1">
                <a:solidFill>
                  <a:schemeClr val="tx1">
                    <a:lumMod val="75000"/>
                    <a:lumOff val="25000"/>
                  </a:schemeClr>
                </a:solidFill>
              </a:rPr>
              <a:t>units</a:t>
            </a:r>
            <a:endParaRPr lang="it-IT" dirty="0">
              <a:solidFill>
                <a:schemeClr val="tx1">
                  <a:lumMod val="75000"/>
                  <a:lumOff val="25000"/>
                </a:schemeClr>
              </a:solidFill>
            </a:endParaRPr>
          </a:p>
        </p:txBody>
      </p:sp>
      <p:pic>
        <p:nvPicPr>
          <p:cNvPr id="2057" name="Picture 6" descr="Risultati immagini per german flag clipart">
            <a:extLst>
              <a:ext uri="{FF2B5EF4-FFF2-40B4-BE49-F238E27FC236}">
                <a16:creationId xmlns:a16="http://schemas.microsoft.com/office/drawing/2014/main" id="{A4DB8F4F-1A23-41D1-8935-38FDBD59B624}"/>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78" y="2560770"/>
            <a:ext cx="804391" cy="52950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2" descr="Risultati immagini per spanish flag clip art">
            <a:extLst>
              <a:ext uri="{FF2B5EF4-FFF2-40B4-BE49-F238E27FC236}">
                <a16:creationId xmlns:a16="http://schemas.microsoft.com/office/drawing/2014/main" id="{D4F53E01-3016-4369-B782-15A3B97AEF1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09516" y="3806919"/>
            <a:ext cx="808902" cy="54034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4" descr="Risultati immagini per italian flag">
            <a:extLst>
              <a:ext uri="{FF2B5EF4-FFF2-40B4-BE49-F238E27FC236}">
                <a16:creationId xmlns:a16="http://schemas.microsoft.com/office/drawing/2014/main" id="{6AD9B634-8F06-4CE2-B8F1-BA93238731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8259" y="4439971"/>
            <a:ext cx="848827" cy="567016"/>
          </a:xfrm>
          <a:prstGeom prst="rect">
            <a:avLst/>
          </a:prstGeom>
          <a:noFill/>
          <a:extLst>
            <a:ext uri="{909E8E84-426E-40DD-AFC4-6F175D3DCCD1}">
              <a14:hiddenFill xmlns:a14="http://schemas.microsoft.com/office/drawing/2010/main">
                <a:solidFill>
                  <a:srgbClr val="FFFFFF"/>
                </a:solidFill>
              </a14:hiddenFill>
            </a:ext>
          </a:extLst>
        </p:spPr>
      </p:pic>
      <p:pic>
        <p:nvPicPr>
          <p:cNvPr id="2066" name="Immagine 2065">
            <a:extLst>
              <a:ext uri="{FF2B5EF4-FFF2-40B4-BE49-F238E27FC236}">
                <a16:creationId xmlns:a16="http://schemas.microsoft.com/office/drawing/2014/main" id="{AD437726-2208-4A63-8063-56E6D5C69E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9516" y="3115344"/>
            <a:ext cx="844649" cy="657811"/>
          </a:xfrm>
          <a:prstGeom prst="rect">
            <a:avLst/>
          </a:prstGeom>
        </p:spPr>
      </p:pic>
      <p:pic>
        <p:nvPicPr>
          <p:cNvPr id="2068" name="Immagine 2067">
            <a:extLst>
              <a:ext uri="{FF2B5EF4-FFF2-40B4-BE49-F238E27FC236}">
                <a16:creationId xmlns:a16="http://schemas.microsoft.com/office/drawing/2014/main" id="{A370124C-966B-4C50-A75B-FB3A47DB70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0267" y="5130543"/>
            <a:ext cx="895641" cy="614485"/>
          </a:xfrm>
          <a:prstGeom prst="rect">
            <a:avLst/>
          </a:prstGeom>
        </p:spPr>
      </p:pic>
      <p:pic>
        <p:nvPicPr>
          <p:cNvPr id="2070" name="Immagine 2069">
            <a:extLst>
              <a:ext uri="{FF2B5EF4-FFF2-40B4-BE49-F238E27FC236}">
                <a16:creationId xmlns:a16="http://schemas.microsoft.com/office/drawing/2014/main" id="{4F6686AB-917A-47CD-89A8-F4E818A09F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99656" y="5876919"/>
            <a:ext cx="869256" cy="580663"/>
          </a:xfrm>
          <a:prstGeom prst="rect">
            <a:avLst/>
          </a:prstGeom>
        </p:spPr>
      </p:pic>
      <p:sp>
        <p:nvSpPr>
          <p:cNvPr id="98" name="CasellaDiTesto 97">
            <a:extLst>
              <a:ext uri="{FF2B5EF4-FFF2-40B4-BE49-F238E27FC236}">
                <a16:creationId xmlns:a16="http://schemas.microsoft.com/office/drawing/2014/main" id="{1FF45CFE-5AAB-4FF3-A049-8A580D20AC40}"/>
              </a:ext>
            </a:extLst>
          </p:cNvPr>
          <p:cNvSpPr txBox="1"/>
          <p:nvPr/>
        </p:nvSpPr>
        <p:spPr>
          <a:xfrm>
            <a:off x="3071377" y="6174143"/>
            <a:ext cx="3776042" cy="646331"/>
          </a:xfrm>
          <a:prstGeom prst="rect">
            <a:avLst/>
          </a:prstGeom>
          <a:noFill/>
        </p:spPr>
        <p:txBody>
          <a:bodyPr wrap="square" rtlCol="0">
            <a:spAutoFit/>
          </a:bodyPr>
          <a:lstStyle/>
          <a:p>
            <a:r>
              <a:rPr lang="it-IT" sz="1200" dirty="0">
                <a:solidFill>
                  <a:schemeClr val="tx1">
                    <a:lumMod val="75000"/>
                    <a:lumOff val="25000"/>
                  </a:schemeClr>
                </a:solidFill>
              </a:rPr>
              <a:t>Conv1D </a:t>
            </a:r>
            <a:r>
              <a:rPr lang="it-IT" sz="1200" dirty="0" err="1">
                <a:solidFill>
                  <a:schemeClr val="tx1">
                    <a:lumMod val="75000"/>
                    <a:lumOff val="25000"/>
                  </a:schemeClr>
                </a:solidFill>
              </a:rPr>
              <a:t>blocks</a:t>
            </a:r>
            <a:r>
              <a:rPr lang="it-IT" sz="1200" dirty="0">
                <a:solidFill>
                  <a:schemeClr val="tx1">
                    <a:lumMod val="75000"/>
                    <a:lumOff val="25000"/>
                  </a:schemeClr>
                </a:solidFill>
              </a:rPr>
              <a:t> </a:t>
            </a:r>
            <a:r>
              <a:rPr lang="it-IT" sz="1200" dirty="0" err="1">
                <a:solidFill>
                  <a:schemeClr val="tx1">
                    <a:lumMod val="75000"/>
                    <a:lumOff val="25000"/>
                  </a:schemeClr>
                </a:solidFill>
              </a:rPr>
              <a:t>followed</a:t>
            </a:r>
            <a:r>
              <a:rPr lang="it-IT" sz="1200" dirty="0">
                <a:solidFill>
                  <a:schemeClr val="tx1">
                    <a:lumMod val="75000"/>
                    <a:lumOff val="25000"/>
                  </a:schemeClr>
                </a:solidFill>
              </a:rPr>
              <a:t> from:</a:t>
            </a:r>
          </a:p>
          <a:p>
            <a:r>
              <a:rPr lang="it-IT" sz="1200" dirty="0">
                <a:solidFill>
                  <a:schemeClr val="tx1">
                    <a:lumMod val="75000"/>
                    <a:lumOff val="25000"/>
                  </a:schemeClr>
                </a:solidFill>
              </a:rPr>
              <a:t>- </a:t>
            </a:r>
            <a:r>
              <a:rPr lang="it-IT" sz="1200" dirty="0" err="1">
                <a:solidFill>
                  <a:schemeClr val="tx1">
                    <a:lumMod val="75000"/>
                    <a:lumOff val="25000"/>
                  </a:schemeClr>
                </a:solidFill>
              </a:rPr>
              <a:t>ReLU</a:t>
            </a:r>
            <a:r>
              <a:rPr lang="it-IT" sz="1200" dirty="0">
                <a:solidFill>
                  <a:schemeClr val="tx1">
                    <a:lumMod val="75000"/>
                    <a:lumOff val="25000"/>
                  </a:schemeClr>
                </a:solidFill>
              </a:rPr>
              <a:t> </a:t>
            </a:r>
            <a:r>
              <a:rPr lang="it-IT" sz="1200" dirty="0" err="1">
                <a:solidFill>
                  <a:schemeClr val="tx1">
                    <a:lumMod val="75000"/>
                    <a:lumOff val="25000"/>
                  </a:schemeClr>
                </a:solidFill>
              </a:rPr>
              <a:t>activation</a:t>
            </a:r>
            <a:r>
              <a:rPr lang="it-IT" sz="1200" dirty="0">
                <a:solidFill>
                  <a:schemeClr val="tx1">
                    <a:lumMod val="75000"/>
                    <a:lumOff val="25000"/>
                  </a:schemeClr>
                </a:solidFill>
              </a:rPr>
              <a:t> - </a:t>
            </a:r>
            <a:r>
              <a:rPr lang="it-IT" sz="1200" dirty="0" err="1">
                <a:solidFill>
                  <a:schemeClr val="tx1">
                    <a:lumMod val="75000"/>
                    <a:lumOff val="25000"/>
                  </a:schemeClr>
                </a:solidFill>
              </a:rPr>
              <a:t>MaxPooling</a:t>
            </a:r>
            <a:endParaRPr lang="it-IT" sz="1200" dirty="0">
              <a:solidFill>
                <a:schemeClr val="tx1">
                  <a:lumMod val="75000"/>
                  <a:lumOff val="25000"/>
                </a:schemeClr>
              </a:solidFill>
            </a:endParaRPr>
          </a:p>
          <a:p>
            <a:r>
              <a:rPr lang="it-IT" sz="1200" dirty="0">
                <a:solidFill>
                  <a:schemeClr val="tx1">
                    <a:lumMod val="75000"/>
                    <a:lumOff val="25000"/>
                  </a:schemeClr>
                </a:solidFill>
              </a:rPr>
              <a:t>- </a:t>
            </a:r>
            <a:r>
              <a:rPr lang="it-IT" sz="1200" dirty="0" err="1">
                <a:solidFill>
                  <a:schemeClr val="tx1">
                    <a:lumMod val="75000"/>
                    <a:lumOff val="25000"/>
                  </a:schemeClr>
                </a:solidFill>
              </a:rPr>
              <a:t>BatchNorm</a:t>
            </a:r>
            <a:r>
              <a:rPr lang="it-IT" sz="1200" dirty="0">
                <a:solidFill>
                  <a:schemeClr val="tx1">
                    <a:lumMod val="75000"/>
                    <a:lumOff val="25000"/>
                  </a:schemeClr>
                </a:solidFill>
              </a:rPr>
              <a:t> – </a:t>
            </a:r>
            <a:r>
              <a:rPr lang="it-IT" sz="1200" dirty="0" err="1">
                <a:solidFill>
                  <a:schemeClr val="tx1">
                    <a:lumMod val="75000"/>
                    <a:lumOff val="25000"/>
                  </a:schemeClr>
                </a:solidFill>
              </a:rPr>
              <a:t>Spatial</a:t>
            </a:r>
            <a:r>
              <a:rPr lang="it-IT" sz="1200" dirty="0">
                <a:solidFill>
                  <a:schemeClr val="tx1">
                    <a:lumMod val="75000"/>
                    <a:lumOff val="25000"/>
                  </a:schemeClr>
                </a:solidFill>
              </a:rPr>
              <a:t> </a:t>
            </a:r>
            <a:r>
              <a:rPr lang="it-IT" sz="1200" dirty="0" err="1">
                <a:solidFill>
                  <a:schemeClr val="tx1">
                    <a:lumMod val="75000"/>
                    <a:lumOff val="25000"/>
                  </a:schemeClr>
                </a:solidFill>
              </a:rPr>
              <a:t>Dropout</a:t>
            </a:r>
            <a:endParaRPr lang="it-IT" sz="1200" dirty="0">
              <a:solidFill>
                <a:schemeClr val="tx1">
                  <a:lumMod val="75000"/>
                  <a:lumOff val="25000"/>
                </a:schemeClr>
              </a:solidFill>
            </a:endParaRPr>
          </a:p>
        </p:txBody>
      </p:sp>
      <p:cxnSp>
        <p:nvCxnSpPr>
          <p:cNvPr id="2072" name="Connettore 2 2071">
            <a:extLst>
              <a:ext uri="{FF2B5EF4-FFF2-40B4-BE49-F238E27FC236}">
                <a16:creationId xmlns:a16="http://schemas.microsoft.com/office/drawing/2014/main" id="{3F10E0A8-0D5F-42B2-8EF0-0CB3134B2091}"/>
              </a:ext>
            </a:extLst>
          </p:cNvPr>
          <p:cNvCxnSpPr>
            <a:cxnSpLocks/>
            <a:stCxn id="36" idx="4"/>
          </p:cNvCxnSpPr>
          <p:nvPr/>
        </p:nvCxnSpPr>
        <p:spPr>
          <a:xfrm flipV="1">
            <a:off x="5663274" y="2463506"/>
            <a:ext cx="1276040" cy="1742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066A7772-CBE1-458F-BA98-6C360EC5DF64}"/>
              </a:ext>
            </a:extLst>
          </p:cNvPr>
          <p:cNvCxnSpPr>
            <a:cxnSpLocks/>
          </p:cNvCxnSpPr>
          <p:nvPr/>
        </p:nvCxnSpPr>
        <p:spPr>
          <a:xfrm>
            <a:off x="5689535" y="5171543"/>
            <a:ext cx="1208600" cy="11440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2 113">
            <a:extLst>
              <a:ext uri="{FF2B5EF4-FFF2-40B4-BE49-F238E27FC236}">
                <a16:creationId xmlns:a16="http://schemas.microsoft.com/office/drawing/2014/main" id="{B7997B27-63A7-4B95-8166-0B6E386C7336}"/>
              </a:ext>
            </a:extLst>
          </p:cNvPr>
          <p:cNvCxnSpPr>
            <a:cxnSpLocks/>
          </p:cNvCxnSpPr>
          <p:nvPr/>
        </p:nvCxnSpPr>
        <p:spPr>
          <a:xfrm>
            <a:off x="1781051" y="2745454"/>
            <a:ext cx="242272" cy="967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ttore 2 115">
            <a:extLst>
              <a:ext uri="{FF2B5EF4-FFF2-40B4-BE49-F238E27FC236}">
                <a16:creationId xmlns:a16="http://schemas.microsoft.com/office/drawing/2014/main" id="{0DB31F40-D1E5-4DEA-B171-884C3F4626E4}"/>
              </a:ext>
            </a:extLst>
          </p:cNvPr>
          <p:cNvCxnSpPr>
            <a:cxnSpLocks/>
          </p:cNvCxnSpPr>
          <p:nvPr/>
        </p:nvCxnSpPr>
        <p:spPr>
          <a:xfrm>
            <a:off x="1047265" y="1957090"/>
            <a:ext cx="428584" cy="796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ttore 2 117">
            <a:extLst>
              <a:ext uri="{FF2B5EF4-FFF2-40B4-BE49-F238E27FC236}">
                <a16:creationId xmlns:a16="http://schemas.microsoft.com/office/drawing/2014/main" id="{4CB17A91-EA57-413B-92DA-70CFE68A5C06}"/>
              </a:ext>
            </a:extLst>
          </p:cNvPr>
          <p:cNvCxnSpPr>
            <a:cxnSpLocks/>
          </p:cNvCxnSpPr>
          <p:nvPr/>
        </p:nvCxnSpPr>
        <p:spPr>
          <a:xfrm>
            <a:off x="2276696" y="2851727"/>
            <a:ext cx="473729" cy="2801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ttore 2 120">
            <a:extLst>
              <a:ext uri="{FF2B5EF4-FFF2-40B4-BE49-F238E27FC236}">
                <a16:creationId xmlns:a16="http://schemas.microsoft.com/office/drawing/2014/main" id="{AF842B49-3279-4AE5-AAC3-BADE910C32F6}"/>
              </a:ext>
            </a:extLst>
          </p:cNvPr>
          <p:cNvCxnSpPr>
            <a:cxnSpLocks/>
          </p:cNvCxnSpPr>
          <p:nvPr/>
        </p:nvCxnSpPr>
        <p:spPr>
          <a:xfrm>
            <a:off x="3031329" y="3132150"/>
            <a:ext cx="252101" cy="134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a:extLst>
              <a:ext uri="{FF2B5EF4-FFF2-40B4-BE49-F238E27FC236}">
                <a16:creationId xmlns:a16="http://schemas.microsoft.com/office/drawing/2014/main" id="{7B9D02D3-07C7-41AE-8F8B-9F336B5F1DDD}"/>
              </a:ext>
            </a:extLst>
          </p:cNvPr>
          <p:cNvCxnSpPr>
            <a:cxnSpLocks/>
          </p:cNvCxnSpPr>
          <p:nvPr/>
        </p:nvCxnSpPr>
        <p:spPr>
          <a:xfrm>
            <a:off x="3588381" y="3272208"/>
            <a:ext cx="541906" cy="318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a:extLst>
              <a:ext uri="{FF2B5EF4-FFF2-40B4-BE49-F238E27FC236}">
                <a16:creationId xmlns:a16="http://schemas.microsoft.com/office/drawing/2014/main" id="{2BB1FCDF-D048-42F3-A706-6CCE6CB81C94}"/>
              </a:ext>
            </a:extLst>
          </p:cNvPr>
          <p:cNvCxnSpPr>
            <a:cxnSpLocks/>
          </p:cNvCxnSpPr>
          <p:nvPr/>
        </p:nvCxnSpPr>
        <p:spPr>
          <a:xfrm>
            <a:off x="4385696" y="3615168"/>
            <a:ext cx="254196" cy="181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a:extLst>
              <a:ext uri="{FF2B5EF4-FFF2-40B4-BE49-F238E27FC236}">
                <a16:creationId xmlns:a16="http://schemas.microsoft.com/office/drawing/2014/main" id="{513E66BB-5950-42D7-8B82-B1B88F01E0C4}"/>
              </a:ext>
            </a:extLst>
          </p:cNvPr>
          <p:cNvCxnSpPr>
            <a:cxnSpLocks/>
          </p:cNvCxnSpPr>
          <p:nvPr/>
        </p:nvCxnSpPr>
        <p:spPr>
          <a:xfrm>
            <a:off x="4925033" y="3811219"/>
            <a:ext cx="459592" cy="3385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a:extLst>
              <a:ext uri="{FF2B5EF4-FFF2-40B4-BE49-F238E27FC236}">
                <a16:creationId xmlns:a16="http://schemas.microsoft.com/office/drawing/2014/main" id="{6F05E7DF-F6FA-4B45-835D-3CDD2C159A50}"/>
              </a:ext>
            </a:extLst>
          </p:cNvPr>
          <p:cNvCxnSpPr>
            <a:cxnSpLocks/>
          </p:cNvCxnSpPr>
          <p:nvPr/>
        </p:nvCxnSpPr>
        <p:spPr>
          <a:xfrm flipV="1">
            <a:off x="1041759" y="6037911"/>
            <a:ext cx="438695" cy="259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nettore 2 131">
            <a:extLst>
              <a:ext uri="{FF2B5EF4-FFF2-40B4-BE49-F238E27FC236}">
                <a16:creationId xmlns:a16="http://schemas.microsoft.com/office/drawing/2014/main" id="{450027EA-4C76-494C-88EA-8F20DC6E540F}"/>
              </a:ext>
            </a:extLst>
          </p:cNvPr>
          <p:cNvCxnSpPr>
            <a:cxnSpLocks/>
          </p:cNvCxnSpPr>
          <p:nvPr/>
        </p:nvCxnSpPr>
        <p:spPr>
          <a:xfrm flipV="1">
            <a:off x="1775103" y="5888460"/>
            <a:ext cx="256873" cy="131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5FA034BE-D682-40FB-9C4B-2FBD9F753FA1}"/>
              </a:ext>
            </a:extLst>
          </p:cNvPr>
          <p:cNvCxnSpPr>
            <a:cxnSpLocks/>
          </p:cNvCxnSpPr>
          <p:nvPr/>
        </p:nvCxnSpPr>
        <p:spPr>
          <a:xfrm flipV="1">
            <a:off x="2324494" y="5828744"/>
            <a:ext cx="415129" cy="65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CB539BDF-6017-4BDB-937D-B257E6AB1FE2}"/>
              </a:ext>
            </a:extLst>
          </p:cNvPr>
          <p:cNvCxnSpPr>
            <a:cxnSpLocks/>
          </p:cNvCxnSpPr>
          <p:nvPr/>
        </p:nvCxnSpPr>
        <p:spPr>
          <a:xfrm flipV="1">
            <a:off x="3088053" y="5677631"/>
            <a:ext cx="256873" cy="1318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923DC7C7-6EBF-4A15-A2C8-D3252B1CD23D}"/>
              </a:ext>
            </a:extLst>
          </p:cNvPr>
          <p:cNvCxnSpPr>
            <a:cxnSpLocks/>
          </p:cNvCxnSpPr>
          <p:nvPr/>
        </p:nvCxnSpPr>
        <p:spPr>
          <a:xfrm flipV="1">
            <a:off x="3583109" y="5531640"/>
            <a:ext cx="503406" cy="149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a:extLst>
              <a:ext uri="{FF2B5EF4-FFF2-40B4-BE49-F238E27FC236}">
                <a16:creationId xmlns:a16="http://schemas.microsoft.com/office/drawing/2014/main" id="{5C58403C-6399-4161-B086-F97015D1998E}"/>
              </a:ext>
            </a:extLst>
          </p:cNvPr>
          <p:cNvCxnSpPr>
            <a:cxnSpLocks/>
          </p:cNvCxnSpPr>
          <p:nvPr/>
        </p:nvCxnSpPr>
        <p:spPr>
          <a:xfrm flipV="1">
            <a:off x="4392205" y="5388566"/>
            <a:ext cx="212279" cy="154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a:extLst>
              <a:ext uri="{FF2B5EF4-FFF2-40B4-BE49-F238E27FC236}">
                <a16:creationId xmlns:a16="http://schemas.microsoft.com/office/drawing/2014/main" id="{78DF9899-73E4-4352-8A92-DFC14C0AD040}"/>
              </a:ext>
            </a:extLst>
          </p:cNvPr>
          <p:cNvCxnSpPr>
            <a:cxnSpLocks/>
          </p:cNvCxnSpPr>
          <p:nvPr/>
        </p:nvCxnSpPr>
        <p:spPr>
          <a:xfrm flipV="1">
            <a:off x="4930070" y="5149966"/>
            <a:ext cx="464312" cy="198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nettore 2 145">
            <a:extLst>
              <a:ext uri="{FF2B5EF4-FFF2-40B4-BE49-F238E27FC236}">
                <a16:creationId xmlns:a16="http://schemas.microsoft.com/office/drawing/2014/main" id="{6AFD512E-6B8F-44FB-8F5E-0B566B779542}"/>
              </a:ext>
            </a:extLst>
          </p:cNvPr>
          <p:cNvCxnSpPr>
            <a:cxnSpLocks/>
          </p:cNvCxnSpPr>
          <p:nvPr/>
        </p:nvCxnSpPr>
        <p:spPr>
          <a:xfrm>
            <a:off x="7324869" y="2682462"/>
            <a:ext cx="777077" cy="474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nettore 2 147">
            <a:extLst>
              <a:ext uri="{FF2B5EF4-FFF2-40B4-BE49-F238E27FC236}">
                <a16:creationId xmlns:a16="http://schemas.microsoft.com/office/drawing/2014/main" id="{1803C9CE-DE1B-445F-8F0E-30CD84C6AFAB}"/>
              </a:ext>
            </a:extLst>
          </p:cNvPr>
          <p:cNvCxnSpPr>
            <a:cxnSpLocks/>
            <a:endCxn id="79" idx="2"/>
          </p:cNvCxnSpPr>
          <p:nvPr/>
        </p:nvCxnSpPr>
        <p:spPr>
          <a:xfrm>
            <a:off x="7326700" y="2964418"/>
            <a:ext cx="775246" cy="1337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a:extLst>
              <a:ext uri="{FF2B5EF4-FFF2-40B4-BE49-F238E27FC236}">
                <a16:creationId xmlns:a16="http://schemas.microsoft.com/office/drawing/2014/main" id="{97D973C6-88C1-441D-AFA6-CF039A149E9A}"/>
              </a:ext>
            </a:extLst>
          </p:cNvPr>
          <p:cNvCxnSpPr>
            <a:cxnSpLocks/>
          </p:cNvCxnSpPr>
          <p:nvPr/>
        </p:nvCxnSpPr>
        <p:spPr>
          <a:xfrm>
            <a:off x="7319102" y="3202188"/>
            <a:ext cx="777077" cy="474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nettore 2 149">
            <a:extLst>
              <a:ext uri="{FF2B5EF4-FFF2-40B4-BE49-F238E27FC236}">
                <a16:creationId xmlns:a16="http://schemas.microsoft.com/office/drawing/2014/main" id="{1438B162-40D9-43BC-A320-F1D5474016FE}"/>
              </a:ext>
            </a:extLst>
          </p:cNvPr>
          <p:cNvCxnSpPr>
            <a:cxnSpLocks/>
          </p:cNvCxnSpPr>
          <p:nvPr/>
        </p:nvCxnSpPr>
        <p:spPr>
          <a:xfrm flipV="1">
            <a:off x="7352081" y="3897732"/>
            <a:ext cx="722499" cy="47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a:extLst>
              <a:ext uri="{FF2B5EF4-FFF2-40B4-BE49-F238E27FC236}">
                <a16:creationId xmlns:a16="http://schemas.microsoft.com/office/drawing/2014/main" id="{BF720DEE-E00A-4E0D-884F-496251931A22}"/>
              </a:ext>
            </a:extLst>
          </p:cNvPr>
          <p:cNvCxnSpPr>
            <a:cxnSpLocks/>
          </p:cNvCxnSpPr>
          <p:nvPr/>
        </p:nvCxnSpPr>
        <p:spPr>
          <a:xfrm>
            <a:off x="7315871" y="4343992"/>
            <a:ext cx="777077" cy="4746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nettore 2 151">
            <a:extLst>
              <a:ext uri="{FF2B5EF4-FFF2-40B4-BE49-F238E27FC236}">
                <a16:creationId xmlns:a16="http://schemas.microsoft.com/office/drawing/2014/main" id="{5F5082DE-78AA-43E6-84A6-1CF7FE09E111}"/>
              </a:ext>
            </a:extLst>
          </p:cNvPr>
          <p:cNvCxnSpPr>
            <a:cxnSpLocks/>
          </p:cNvCxnSpPr>
          <p:nvPr/>
        </p:nvCxnSpPr>
        <p:spPr>
          <a:xfrm>
            <a:off x="8486991" y="3529209"/>
            <a:ext cx="606383" cy="1868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nettore 2 153">
            <a:extLst>
              <a:ext uri="{FF2B5EF4-FFF2-40B4-BE49-F238E27FC236}">
                <a16:creationId xmlns:a16="http://schemas.microsoft.com/office/drawing/2014/main" id="{9493CB04-3050-46AC-ACB3-D85D89C7BCE5}"/>
              </a:ext>
            </a:extLst>
          </p:cNvPr>
          <p:cNvCxnSpPr>
            <a:cxnSpLocks/>
          </p:cNvCxnSpPr>
          <p:nvPr/>
        </p:nvCxnSpPr>
        <p:spPr>
          <a:xfrm>
            <a:off x="7331595" y="4992902"/>
            <a:ext cx="706452" cy="52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a:extLst>
              <a:ext uri="{FF2B5EF4-FFF2-40B4-BE49-F238E27FC236}">
                <a16:creationId xmlns:a16="http://schemas.microsoft.com/office/drawing/2014/main" id="{8AEF1E0C-B470-4371-A840-7D1569C730A4}"/>
              </a:ext>
            </a:extLst>
          </p:cNvPr>
          <p:cNvCxnSpPr>
            <a:cxnSpLocks/>
          </p:cNvCxnSpPr>
          <p:nvPr/>
        </p:nvCxnSpPr>
        <p:spPr>
          <a:xfrm flipV="1">
            <a:off x="7316848" y="4703003"/>
            <a:ext cx="786075" cy="111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ttore 2 158">
            <a:extLst>
              <a:ext uri="{FF2B5EF4-FFF2-40B4-BE49-F238E27FC236}">
                <a16:creationId xmlns:a16="http://schemas.microsoft.com/office/drawing/2014/main" id="{DA04E2D0-0999-417E-A771-0271DE94F522}"/>
              </a:ext>
            </a:extLst>
          </p:cNvPr>
          <p:cNvCxnSpPr>
            <a:cxnSpLocks/>
          </p:cNvCxnSpPr>
          <p:nvPr/>
        </p:nvCxnSpPr>
        <p:spPr>
          <a:xfrm flipV="1">
            <a:off x="7364166" y="4030722"/>
            <a:ext cx="710414" cy="862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ttore 2 159">
            <a:extLst>
              <a:ext uri="{FF2B5EF4-FFF2-40B4-BE49-F238E27FC236}">
                <a16:creationId xmlns:a16="http://schemas.microsoft.com/office/drawing/2014/main" id="{896540C6-81F1-4BF1-89DE-62ACD4E5624B}"/>
              </a:ext>
            </a:extLst>
          </p:cNvPr>
          <p:cNvCxnSpPr>
            <a:cxnSpLocks/>
          </p:cNvCxnSpPr>
          <p:nvPr/>
        </p:nvCxnSpPr>
        <p:spPr>
          <a:xfrm flipV="1">
            <a:off x="7354969" y="4439971"/>
            <a:ext cx="719611" cy="174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a:extLst>
              <a:ext uri="{FF2B5EF4-FFF2-40B4-BE49-F238E27FC236}">
                <a16:creationId xmlns:a16="http://schemas.microsoft.com/office/drawing/2014/main" id="{156722D5-7355-49B4-AF4D-DC37C1835AE6}"/>
              </a:ext>
            </a:extLst>
          </p:cNvPr>
          <p:cNvCxnSpPr>
            <a:cxnSpLocks/>
          </p:cNvCxnSpPr>
          <p:nvPr/>
        </p:nvCxnSpPr>
        <p:spPr>
          <a:xfrm flipV="1">
            <a:off x="7334239" y="3242705"/>
            <a:ext cx="786075" cy="111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ttore 2 161">
            <a:extLst>
              <a:ext uri="{FF2B5EF4-FFF2-40B4-BE49-F238E27FC236}">
                <a16:creationId xmlns:a16="http://schemas.microsoft.com/office/drawing/2014/main" id="{8D982D15-4937-4376-801A-91032A53E481}"/>
              </a:ext>
            </a:extLst>
          </p:cNvPr>
          <p:cNvCxnSpPr>
            <a:cxnSpLocks/>
          </p:cNvCxnSpPr>
          <p:nvPr/>
        </p:nvCxnSpPr>
        <p:spPr>
          <a:xfrm>
            <a:off x="8502407" y="3716088"/>
            <a:ext cx="592848" cy="95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7CCC7E48-1D12-4E0B-9CC7-7852F04D0679}"/>
              </a:ext>
            </a:extLst>
          </p:cNvPr>
          <p:cNvCxnSpPr>
            <a:cxnSpLocks/>
          </p:cNvCxnSpPr>
          <p:nvPr/>
        </p:nvCxnSpPr>
        <p:spPr>
          <a:xfrm flipV="1">
            <a:off x="7315871" y="4301785"/>
            <a:ext cx="786075" cy="11143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0F089C12-4847-4870-8E30-42158510DB5F}"/>
              </a:ext>
            </a:extLst>
          </p:cNvPr>
          <p:cNvCxnSpPr>
            <a:cxnSpLocks/>
          </p:cNvCxnSpPr>
          <p:nvPr/>
        </p:nvCxnSpPr>
        <p:spPr>
          <a:xfrm>
            <a:off x="7317726" y="3671620"/>
            <a:ext cx="771729" cy="13305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1FF3702B-E0D3-42D0-B021-2237E8423A8D}"/>
              </a:ext>
            </a:extLst>
          </p:cNvPr>
          <p:cNvCxnSpPr>
            <a:cxnSpLocks/>
          </p:cNvCxnSpPr>
          <p:nvPr/>
        </p:nvCxnSpPr>
        <p:spPr>
          <a:xfrm flipV="1">
            <a:off x="8514331" y="3730570"/>
            <a:ext cx="599725" cy="976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ttore 2 169">
            <a:extLst>
              <a:ext uri="{FF2B5EF4-FFF2-40B4-BE49-F238E27FC236}">
                <a16:creationId xmlns:a16="http://schemas.microsoft.com/office/drawing/2014/main" id="{F6DF97D9-6CC6-4F6A-B035-4D76C755991B}"/>
              </a:ext>
            </a:extLst>
          </p:cNvPr>
          <p:cNvCxnSpPr>
            <a:cxnSpLocks/>
          </p:cNvCxnSpPr>
          <p:nvPr/>
        </p:nvCxnSpPr>
        <p:spPr>
          <a:xfrm>
            <a:off x="8534398" y="4027053"/>
            <a:ext cx="563673" cy="412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Connettore 2 170">
            <a:extLst>
              <a:ext uri="{FF2B5EF4-FFF2-40B4-BE49-F238E27FC236}">
                <a16:creationId xmlns:a16="http://schemas.microsoft.com/office/drawing/2014/main" id="{BAFB804A-8F4E-42FF-85E6-D32DA8EDBFB7}"/>
              </a:ext>
            </a:extLst>
          </p:cNvPr>
          <p:cNvCxnSpPr>
            <a:cxnSpLocks/>
          </p:cNvCxnSpPr>
          <p:nvPr/>
        </p:nvCxnSpPr>
        <p:spPr>
          <a:xfrm flipV="1">
            <a:off x="8483606" y="3921524"/>
            <a:ext cx="599656" cy="1391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176">
            <a:extLst>
              <a:ext uri="{FF2B5EF4-FFF2-40B4-BE49-F238E27FC236}">
                <a16:creationId xmlns:a16="http://schemas.microsoft.com/office/drawing/2014/main" id="{849EA964-1408-4842-AF82-D5E15E0C2AD1}"/>
              </a:ext>
            </a:extLst>
          </p:cNvPr>
          <p:cNvCxnSpPr>
            <a:cxnSpLocks/>
            <a:endCxn id="80" idx="2"/>
          </p:cNvCxnSpPr>
          <p:nvPr/>
        </p:nvCxnSpPr>
        <p:spPr>
          <a:xfrm flipV="1">
            <a:off x="8517151" y="4389093"/>
            <a:ext cx="596905" cy="3483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ttore 2 177">
            <a:extLst>
              <a:ext uri="{FF2B5EF4-FFF2-40B4-BE49-F238E27FC236}">
                <a16:creationId xmlns:a16="http://schemas.microsoft.com/office/drawing/2014/main" id="{3D44896F-FBD4-4153-98DB-9DA03247A391}"/>
              </a:ext>
            </a:extLst>
          </p:cNvPr>
          <p:cNvCxnSpPr>
            <a:cxnSpLocks/>
          </p:cNvCxnSpPr>
          <p:nvPr/>
        </p:nvCxnSpPr>
        <p:spPr>
          <a:xfrm flipV="1">
            <a:off x="8510351" y="4778460"/>
            <a:ext cx="611735" cy="184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ttore 2 178">
            <a:extLst>
              <a:ext uri="{FF2B5EF4-FFF2-40B4-BE49-F238E27FC236}">
                <a16:creationId xmlns:a16="http://schemas.microsoft.com/office/drawing/2014/main" id="{B48F302E-0747-4493-8381-C0FFD8BEEC5A}"/>
              </a:ext>
            </a:extLst>
          </p:cNvPr>
          <p:cNvCxnSpPr>
            <a:cxnSpLocks/>
          </p:cNvCxnSpPr>
          <p:nvPr/>
        </p:nvCxnSpPr>
        <p:spPr>
          <a:xfrm flipV="1">
            <a:off x="8511314" y="4072861"/>
            <a:ext cx="588937" cy="268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ttore 2 182">
            <a:extLst>
              <a:ext uri="{FF2B5EF4-FFF2-40B4-BE49-F238E27FC236}">
                <a16:creationId xmlns:a16="http://schemas.microsoft.com/office/drawing/2014/main" id="{26FA8BCA-FAC5-4C88-AE93-4DFCA09BA7E3}"/>
              </a:ext>
            </a:extLst>
          </p:cNvPr>
          <p:cNvCxnSpPr>
            <a:cxnSpLocks/>
          </p:cNvCxnSpPr>
          <p:nvPr/>
        </p:nvCxnSpPr>
        <p:spPr>
          <a:xfrm flipV="1">
            <a:off x="8519396" y="4472585"/>
            <a:ext cx="584548" cy="394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a:extLst>
              <a:ext uri="{FF2B5EF4-FFF2-40B4-BE49-F238E27FC236}">
                <a16:creationId xmlns:a16="http://schemas.microsoft.com/office/drawing/2014/main" id="{9794093C-1466-453A-9442-44501A1F7F64}"/>
              </a:ext>
            </a:extLst>
          </p:cNvPr>
          <p:cNvCxnSpPr>
            <a:cxnSpLocks/>
          </p:cNvCxnSpPr>
          <p:nvPr/>
        </p:nvCxnSpPr>
        <p:spPr>
          <a:xfrm flipV="1">
            <a:off x="8534398" y="3853754"/>
            <a:ext cx="589770" cy="90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nettore 2 184">
            <a:extLst>
              <a:ext uri="{FF2B5EF4-FFF2-40B4-BE49-F238E27FC236}">
                <a16:creationId xmlns:a16="http://schemas.microsoft.com/office/drawing/2014/main" id="{6C8501E2-1417-4E75-9211-23B2F5E3E954}"/>
              </a:ext>
            </a:extLst>
          </p:cNvPr>
          <p:cNvCxnSpPr>
            <a:cxnSpLocks/>
            <a:endCxn id="80" idx="2"/>
          </p:cNvCxnSpPr>
          <p:nvPr/>
        </p:nvCxnSpPr>
        <p:spPr>
          <a:xfrm>
            <a:off x="8479348" y="3534358"/>
            <a:ext cx="634708" cy="854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ttore 2 185">
            <a:extLst>
              <a:ext uri="{FF2B5EF4-FFF2-40B4-BE49-F238E27FC236}">
                <a16:creationId xmlns:a16="http://schemas.microsoft.com/office/drawing/2014/main" id="{C45E8A39-A0CD-413A-B406-E10BFE9CBFAF}"/>
              </a:ext>
            </a:extLst>
          </p:cNvPr>
          <p:cNvCxnSpPr>
            <a:cxnSpLocks/>
          </p:cNvCxnSpPr>
          <p:nvPr/>
        </p:nvCxnSpPr>
        <p:spPr>
          <a:xfrm flipV="1">
            <a:off x="7351429" y="5239600"/>
            <a:ext cx="750409" cy="1016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Connettore 2 188">
            <a:extLst>
              <a:ext uri="{FF2B5EF4-FFF2-40B4-BE49-F238E27FC236}">
                <a16:creationId xmlns:a16="http://schemas.microsoft.com/office/drawing/2014/main" id="{9FF19137-328F-4DE8-AD5C-B6EA242D0731}"/>
              </a:ext>
            </a:extLst>
          </p:cNvPr>
          <p:cNvCxnSpPr>
            <a:cxnSpLocks/>
          </p:cNvCxnSpPr>
          <p:nvPr/>
        </p:nvCxnSpPr>
        <p:spPr>
          <a:xfrm flipV="1">
            <a:off x="7302358" y="5155054"/>
            <a:ext cx="785561" cy="394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a:extLst>
              <a:ext uri="{FF2B5EF4-FFF2-40B4-BE49-F238E27FC236}">
                <a16:creationId xmlns:a16="http://schemas.microsoft.com/office/drawing/2014/main" id="{6EF82C64-1E75-4C0B-BF61-22DE345F06BD}"/>
              </a:ext>
            </a:extLst>
          </p:cNvPr>
          <p:cNvCxnSpPr>
            <a:cxnSpLocks/>
            <a:endCxn id="2057" idx="1"/>
          </p:cNvCxnSpPr>
          <p:nvPr/>
        </p:nvCxnSpPr>
        <p:spPr>
          <a:xfrm flipV="1">
            <a:off x="9513975" y="2825525"/>
            <a:ext cx="1306503" cy="89056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ttore 2 197">
            <a:extLst>
              <a:ext uri="{FF2B5EF4-FFF2-40B4-BE49-F238E27FC236}">
                <a16:creationId xmlns:a16="http://schemas.microsoft.com/office/drawing/2014/main" id="{AD1CE51B-7C25-42CB-809F-9BF1FF3B88BF}"/>
              </a:ext>
            </a:extLst>
          </p:cNvPr>
          <p:cNvCxnSpPr>
            <a:cxnSpLocks/>
            <a:endCxn id="2066" idx="1"/>
          </p:cNvCxnSpPr>
          <p:nvPr/>
        </p:nvCxnSpPr>
        <p:spPr>
          <a:xfrm flipV="1">
            <a:off x="9505934" y="3444250"/>
            <a:ext cx="1303582" cy="68168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Connettore 2 199">
            <a:extLst>
              <a:ext uri="{FF2B5EF4-FFF2-40B4-BE49-F238E27FC236}">
                <a16:creationId xmlns:a16="http://schemas.microsoft.com/office/drawing/2014/main" id="{5720B63A-2516-4EED-99F1-E7F6E208F770}"/>
              </a:ext>
            </a:extLst>
          </p:cNvPr>
          <p:cNvCxnSpPr>
            <a:cxnSpLocks/>
          </p:cNvCxnSpPr>
          <p:nvPr/>
        </p:nvCxnSpPr>
        <p:spPr>
          <a:xfrm flipV="1">
            <a:off x="8490834" y="4920347"/>
            <a:ext cx="611735" cy="184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nettore 2 200">
            <a:extLst>
              <a:ext uri="{FF2B5EF4-FFF2-40B4-BE49-F238E27FC236}">
                <a16:creationId xmlns:a16="http://schemas.microsoft.com/office/drawing/2014/main" id="{B49B1E00-7BA2-4E9D-8665-709C93E12209}"/>
              </a:ext>
            </a:extLst>
          </p:cNvPr>
          <p:cNvCxnSpPr>
            <a:cxnSpLocks/>
            <a:endCxn id="2068" idx="1"/>
          </p:cNvCxnSpPr>
          <p:nvPr/>
        </p:nvCxnSpPr>
        <p:spPr>
          <a:xfrm>
            <a:off x="9486001" y="4508794"/>
            <a:ext cx="1304266" cy="92899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a:extLst>
              <a:ext uri="{FF2B5EF4-FFF2-40B4-BE49-F238E27FC236}">
                <a16:creationId xmlns:a16="http://schemas.microsoft.com/office/drawing/2014/main" id="{A7DBB03A-9F58-4E92-8A97-5F376F54603C}"/>
              </a:ext>
            </a:extLst>
          </p:cNvPr>
          <p:cNvCxnSpPr>
            <a:cxnSpLocks/>
          </p:cNvCxnSpPr>
          <p:nvPr/>
        </p:nvCxnSpPr>
        <p:spPr>
          <a:xfrm flipV="1">
            <a:off x="9498843" y="4095040"/>
            <a:ext cx="1303582" cy="68168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Connettore 2 202">
            <a:extLst>
              <a:ext uri="{FF2B5EF4-FFF2-40B4-BE49-F238E27FC236}">
                <a16:creationId xmlns:a16="http://schemas.microsoft.com/office/drawing/2014/main" id="{347D3293-7F27-4C15-9BF5-B6ED9D94E7CA}"/>
              </a:ext>
            </a:extLst>
          </p:cNvPr>
          <p:cNvCxnSpPr>
            <a:cxnSpLocks/>
            <a:endCxn id="2064" idx="1"/>
          </p:cNvCxnSpPr>
          <p:nvPr/>
        </p:nvCxnSpPr>
        <p:spPr>
          <a:xfrm>
            <a:off x="9511408" y="3862900"/>
            <a:ext cx="1286851" cy="86057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ttore 2 205">
            <a:extLst>
              <a:ext uri="{FF2B5EF4-FFF2-40B4-BE49-F238E27FC236}">
                <a16:creationId xmlns:a16="http://schemas.microsoft.com/office/drawing/2014/main" id="{DF18F81A-9C16-4E43-804C-2C51623F7B85}"/>
              </a:ext>
            </a:extLst>
          </p:cNvPr>
          <p:cNvCxnSpPr>
            <a:cxnSpLocks/>
            <a:endCxn id="2070" idx="1"/>
          </p:cNvCxnSpPr>
          <p:nvPr/>
        </p:nvCxnSpPr>
        <p:spPr>
          <a:xfrm>
            <a:off x="9489338" y="4791046"/>
            <a:ext cx="1310318" cy="1376205"/>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Connettore 2 207">
            <a:extLst>
              <a:ext uri="{FF2B5EF4-FFF2-40B4-BE49-F238E27FC236}">
                <a16:creationId xmlns:a16="http://schemas.microsoft.com/office/drawing/2014/main" id="{CD118C32-FF92-47F2-A023-AD1B2E0A0DEF}"/>
              </a:ext>
            </a:extLst>
          </p:cNvPr>
          <p:cNvCxnSpPr>
            <a:cxnSpLocks/>
            <a:endCxn id="2064" idx="1"/>
          </p:cNvCxnSpPr>
          <p:nvPr/>
        </p:nvCxnSpPr>
        <p:spPr>
          <a:xfrm>
            <a:off x="9513296" y="4299731"/>
            <a:ext cx="1284963" cy="42374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a:extLst>
              <a:ext uri="{FF2B5EF4-FFF2-40B4-BE49-F238E27FC236}">
                <a16:creationId xmlns:a16="http://schemas.microsoft.com/office/drawing/2014/main" id="{D63054DB-AA11-4262-8E2B-E3EC3DC1C860}"/>
              </a:ext>
            </a:extLst>
          </p:cNvPr>
          <p:cNvCxnSpPr>
            <a:cxnSpLocks/>
          </p:cNvCxnSpPr>
          <p:nvPr/>
        </p:nvCxnSpPr>
        <p:spPr>
          <a:xfrm flipV="1">
            <a:off x="9515243" y="2981067"/>
            <a:ext cx="1282115" cy="115918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Connettore 2 211">
            <a:extLst>
              <a:ext uri="{FF2B5EF4-FFF2-40B4-BE49-F238E27FC236}">
                <a16:creationId xmlns:a16="http://schemas.microsoft.com/office/drawing/2014/main" id="{74A47E7E-874E-465F-9F43-C27DA34DE79E}"/>
              </a:ext>
            </a:extLst>
          </p:cNvPr>
          <p:cNvCxnSpPr>
            <a:cxnSpLocks/>
          </p:cNvCxnSpPr>
          <p:nvPr/>
        </p:nvCxnSpPr>
        <p:spPr>
          <a:xfrm>
            <a:off x="9519874" y="4027053"/>
            <a:ext cx="1300604" cy="201085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ttore 2 215">
            <a:extLst>
              <a:ext uri="{FF2B5EF4-FFF2-40B4-BE49-F238E27FC236}">
                <a16:creationId xmlns:a16="http://schemas.microsoft.com/office/drawing/2014/main" id="{CA0DE325-7D5D-41EC-A8C6-AF37161959CF}"/>
              </a:ext>
            </a:extLst>
          </p:cNvPr>
          <p:cNvCxnSpPr>
            <a:cxnSpLocks/>
            <a:endCxn id="2062" idx="1"/>
          </p:cNvCxnSpPr>
          <p:nvPr/>
        </p:nvCxnSpPr>
        <p:spPr>
          <a:xfrm flipV="1">
            <a:off x="9486609" y="4077092"/>
            <a:ext cx="1322907" cy="28978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a:extLst>
              <a:ext uri="{FF2B5EF4-FFF2-40B4-BE49-F238E27FC236}">
                <a16:creationId xmlns:a16="http://schemas.microsoft.com/office/drawing/2014/main" id="{18273EBF-FE89-44FF-8712-E464B876881F}"/>
              </a:ext>
            </a:extLst>
          </p:cNvPr>
          <p:cNvCxnSpPr>
            <a:cxnSpLocks/>
          </p:cNvCxnSpPr>
          <p:nvPr/>
        </p:nvCxnSpPr>
        <p:spPr>
          <a:xfrm flipV="1">
            <a:off x="9513074" y="3575591"/>
            <a:ext cx="1318964" cy="1065699"/>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5" name="Picture 18" descr="Risultati immagini per gaussian png">
            <a:extLst>
              <a:ext uri="{FF2B5EF4-FFF2-40B4-BE49-F238E27FC236}">
                <a16:creationId xmlns:a16="http://schemas.microsoft.com/office/drawing/2014/main" id="{EE027BCC-2E61-490D-A0CA-066915DCC13D}"/>
              </a:ext>
            </a:extLst>
          </p:cNvPr>
          <p:cNvPicPr>
            <a:picLocks noChangeAspect="1" noChangeArrowheads="1"/>
          </p:cNvPicPr>
          <p:nvPr/>
        </p:nvPicPr>
        <p:blipFill rotWithShape="1">
          <a:blip r:embed="rId9" cstate="print">
            <a:duotone>
              <a:prstClr val="black"/>
              <a:schemeClr val="accent4">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t="-1083" r="2193" b="9684"/>
          <a:stretch/>
        </p:blipFill>
        <p:spPr bwMode="auto">
          <a:xfrm rot="16200000">
            <a:off x="8285481" y="3809694"/>
            <a:ext cx="3471387" cy="1304267"/>
          </a:xfrm>
          <a:prstGeom prst="trapezoid">
            <a:avLst>
              <a:gd name="adj" fmla="val 70904"/>
            </a:avLst>
          </a:prstGeom>
          <a:solidFill>
            <a:srgbClr val="FAFAFA">
              <a:alpha val="76863"/>
            </a:srgbClr>
          </a:solidFill>
          <a:effectLst>
            <a:softEdge rad="63500"/>
          </a:effectLst>
        </p:spPr>
      </p:pic>
      <p:sp>
        <p:nvSpPr>
          <p:cNvPr id="83" name="CasellaDiTesto 82">
            <a:extLst>
              <a:ext uri="{FF2B5EF4-FFF2-40B4-BE49-F238E27FC236}">
                <a16:creationId xmlns:a16="http://schemas.microsoft.com/office/drawing/2014/main" id="{A1496CFB-7AB2-45F8-B73A-BB9FD0763290}"/>
              </a:ext>
            </a:extLst>
          </p:cNvPr>
          <p:cNvSpPr txBox="1"/>
          <p:nvPr/>
        </p:nvSpPr>
        <p:spPr>
          <a:xfrm>
            <a:off x="8813292" y="4999578"/>
            <a:ext cx="999865" cy="369332"/>
          </a:xfrm>
          <a:prstGeom prst="rect">
            <a:avLst/>
          </a:prstGeom>
          <a:noFill/>
        </p:spPr>
        <p:txBody>
          <a:bodyPr wrap="square" rtlCol="0">
            <a:spAutoFit/>
          </a:bodyPr>
          <a:lstStyle/>
          <a:p>
            <a:r>
              <a:rPr lang="it-IT" dirty="0">
                <a:solidFill>
                  <a:schemeClr val="tx1">
                    <a:lumMod val="75000"/>
                    <a:lumOff val="25000"/>
                  </a:schemeClr>
                </a:solidFill>
              </a:rPr>
              <a:t>64 </a:t>
            </a:r>
            <a:r>
              <a:rPr lang="it-IT" dirty="0" err="1">
                <a:solidFill>
                  <a:schemeClr val="tx1">
                    <a:lumMod val="75000"/>
                    <a:lumOff val="25000"/>
                  </a:schemeClr>
                </a:solidFill>
              </a:rPr>
              <a:t>units</a:t>
            </a:r>
            <a:endParaRPr lang="it-IT" dirty="0">
              <a:solidFill>
                <a:schemeClr val="tx1">
                  <a:lumMod val="75000"/>
                  <a:lumOff val="25000"/>
                </a:schemeClr>
              </a:solidFill>
            </a:endParaRPr>
          </a:p>
        </p:txBody>
      </p:sp>
      <p:sp>
        <p:nvSpPr>
          <p:cNvPr id="80" name="Cilindro 79">
            <a:extLst>
              <a:ext uri="{FF2B5EF4-FFF2-40B4-BE49-F238E27FC236}">
                <a16:creationId xmlns:a16="http://schemas.microsoft.com/office/drawing/2014/main" id="{CDCFC47C-4B55-4048-88EF-09B47A726C5F}"/>
              </a:ext>
            </a:extLst>
          </p:cNvPr>
          <p:cNvSpPr/>
          <p:nvPr/>
        </p:nvSpPr>
        <p:spPr>
          <a:xfrm>
            <a:off x="9114056" y="3716088"/>
            <a:ext cx="393584" cy="134601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78979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riangolo rettangolo 11">
            <a:extLst>
              <a:ext uri="{FF2B5EF4-FFF2-40B4-BE49-F238E27FC236}">
                <a16:creationId xmlns:a16="http://schemas.microsoft.com/office/drawing/2014/main" id="{52D79E72-1AC1-48CF-A9E8-03564291C8CF}"/>
              </a:ext>
            </a:extLst>
          </p:cNvPr>
          <p:cNvSpPr/>
          <p:nvPr/>
        </p:nvSpPr>
        <p:spPr>
          <a:xfrm>
            <a:off x="0" y="0"/>
            <a:ext cx="6749538"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BEA3F71F-3FBE-4877-9801-929FBCAFE34C}"/>
              </a:ext>
            </a:extLst>
          </p:cNvPr>
          <p:cNvSpPr/>
          <p:nvPr/>
        </p:nvSpPr>
        <p:spPr>
          <a:xfrm>
            <a:off x="1165144" y="71816"/>
            <a:ext cx="6183103" cy="2123658"/>
          </a:xfrm>
          <a:prstGeom prst="rect">
            <a:avLst/>
          </a:prstGeom>
        </p:spPr>
        <p:txBody>
          <a:bodyPr wrap="none">
            <a:spAutoFit/>
          </a:bodyPr>
          <a:lstStyle/>
          <a:p>
            <a:r>
              <a:rPr lang="en-US" sz="4400" dirty="0">
                <a:solidFill>
                  <a:schemeClr val="tx1">
                    <a:lumMod val="75000"/>
                    <a:lumOff val="25000"/>
                  </a:schemeClr>
                </a:solidFill>
                <a:latin typeface="+mj-lt"/>
              </a:rPr>
              <a:t>Language Identification:</a:t>
            </a:r>
          </a:p>
          <a:p>
            <a:r>
              <a:rPr lang="en-US" sz="4400" dirty="0">
                <a:solidFill>
                  <a:schemeClr val="tx1">
                    <a:lumMod val="75000"/>
                    <a:lumOff val="25000"/>
                  </a:schemeClr>
                </a:solidFill>
                <a:latin typeface="+mj-lt"/>
              </a:rPr>
              <a:t>Training process</a:t>
            </a:r>
          </a:p>
          <a:p>
            <a:endParaRPr lang="en-US" sz="4400" dirty="0">
              <a:solidFill>
                <a:schemeClr val="tx1">
                  <a:lumMod val="75000"/>
                  <a:lumOff val="25000"/>
                </a:schemeClr>
              </a:solidFill>
              <a:latin typeface="+mj-lt"/>
            </a:endParaRPr>
          </a:p>
        </p:txBody>
      </p:sp>
      <p:sp>
        <p:nvSpPr>
          <p:cNvPr id="3" name="CasellaDiTesto 2">
            <a:extLst>
              <a:ext uri="{FF2B5EF4-FFF2-40B4-BE49-F238E27FC236}">
                <a16:creationId xmlns:a16="http://schemas.microsoft.com/office/drawing/2014/main" id="{7F1E1047-1316-4B6F-9A93-C836C68E27C5}"/>
              </a:ext>
            </a:extLst>
          </p:cNvPr>
          <p:cNvSpPr txBox="1"/>
          <p:nvPr/>
        </p:nvSpPr>
        <p:spPr>
          <a:xfrm>
            <a:off x="969018" y="2402183"/>
            <a:ext cx="4005565" cy="3693319"/>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r>
              <a:rPr lang="it-IT" dirty="0"/>
              <a:t>500 training </a:t>
            </a:r>
            <a:r>
              <a:rPr lang="it-IT" dirty="0" err="1"/>
              <a:t>epochs</a:t>
            </a:r>
            <a:r>
              <a:rPr lang="it-IT" dirty="0"/>
              <a:t> on </a:t>
            </a:r>
            <a:r>
              <a:rPr lang="it-IT" dirty="0" err="1"/>
              <a:t>GoogleCloud</a:t>
            </a:r>
            <a:r>
              <a:rPr lang="it-IT" dirty="0"/>
              <a:t> with Nvidia Tesla K80</a:t>
            </a:r>
          </a:p>
          <a:p>
            <a:r>
              <a:rPr lang="it-IT" dirty="0"/>
              <a:t>Audio </a:t>
            </a:r>
            <a:r>
              <a:rPr lang="it-IT" dirty="0" err="1"/>
              <a:t>sampling</a:t>
            </a:r>
            <a:r>
              <a:rPr lang="it-IT" dirty="0"/>
              <a:t> rate: 4000 frame/sec</a:t>
            </a:r>
          </a:p>
          <a:p>
            <a:r>
              <a:rPr lang="it-IT" dirty="0"/>
              <a:t>Input audio </a:t>
            </a:r>
            <a:r>
              <a:rPr lang="it-IT" dirty="0" err="1"/>
              <a:t>duration</a:t>
            </a:r>
            <a:r>
              <a:rPr lang="it-IT" dirty="0"/>
              <a:t>: 4 sec</a:t>
            </a:r>
          </a:p>
          <a:p>
            <a:r>
              <a:rPr lang="it-IT" dirty="0" err="1"/>
              <a:t>Loss</a:t>
            </a:r>
            <a:r>
              <a:rPr lang="it-IT" dirty="0"/>
              <a:t>: </a:t>
            </a:r>
            <a:r>
              <a:rPr lang="it-IT" dirty="0" err="1"/>
              <a:t>categorical</a:t>
            </a:r>
            <a:r>
              <a:rPr lang="it-IT" dirty="0"/>
              <a:t> cross-</a:t>
            </a:r>
            <a:r>
              <a:rPr lang="it-IT" dirty="0" err="1"/>
              <a:t>entropy</a:t>
            </a:r>
            <a:endParaRPr lang="it-IT" dirty="0"/>
          </a:p>
          <a:p>
            <a:r>
              <a:rPr lang="it-IT" dirty="0" err="1"/>
              <a:t>Optimizer</a:t>
            </a:r>
            <a:r>
              <a:rPr lang="it-IT" dirty="0"/>
              <a:t>: Adam (</a:t>
            </a:r>
            <a:r>
              <a:rPr lang="it-IT" dirty="0" err="1"/>
              <a:t>lr</a:t>
            </a:r>
            <a:r>
              <a:rPr lang="it-IT" dirty="0"/>
              <a:t> = 1e-4)</a:t>
            </a:r>
          </a:p>
          <a:p>
            <a:r>
              <a:rPr lang="it-IT" dirty="0"/>
              <a:t>Data </a:t>
            </a:r>
            <a:r>
              <a:rPr lang="it-IT" dirty="0" err="1"/>
              <a:t>augmentation</a:t>
            </a:r>
            <a:r>
              <a:rPr lang="it-IT" dirty="0"/>
              <a:t> </a:t>
            </a:r>
            <a:r>
              <a:rPr lang="it-IT" dirty="0" err="1"/>
              <a:t>techinques</a:t>
            </a:r>
            <a:r>
              <a:rPr lang="it-IT" dirty="0"/>
              <a:t>:</a:t>
            </a:r>
          </a:p>
          <a:p>
            <a:r>
              <a:rPr lang="it-IT" dirty="0"/>
              <a:t>	- audio </a:t>
            </a:r>
            <a:r>
              <a:rPr lang="it-IT" dirty="0" err="1"/>
              <a:t>shifting</a:t>
            </a:r>
            <a:endParaRPr lang="it-IT" dirty="0"/>
          </a:p>
          <a:p>
            <a:r>
              <a:rPr lang="it-IT" dirty="0"/>
              <a:t>	- </a:t>
            </a:r>
            <a:r>
              <a:rPr lang="it-IT" dirty="0" err="1"/>
              <a:t>noise</a:t>
            </a:r>
            <a:r>
              <a:rPr lang="it-IT" dirty="0"/>
              <a:t> </a:t>
            </a:r>
            <a:r>
              <a:rPr lang="it-IT" dirty="0" err="1"/>
              <a:t>addition</a:t>
            </a:r>
            <a:endParaRPr lang="it-IT" dirty="0"/>
          </a:p>
          <a:p>
            <a:r>
              <a:rPr lang="it-IT" dirty="0"/>
              <a:t>	- audio stretching</a:t>
            </a:r>
          </a:p>
          <a:p>
            <a:r>
              <a:rPr lang="it-IT" dirty="0"/>
              <a:t>	- </a:t>
            </a:r>
            <a:r>
              <a:rPr lang="it-IT" dirty="0" err="1"/>
              <a:t>pitch</a:t>
            </a:r>
            <a:r>
              <a:rPr lang="it-IT" dirty="0"/>
              <a:t> </a:t>
            </a:r>
            <a:r>
              <a:rPr lang="it-IT" dirty="0" err="1"/>
              <a:t>shifting</a:t>
            </a:r>
            <a:endParaRPr lang="it-IT" dirty="0"/>
          </a:p>
          <a:p>
            <a:r>
              <a:rPr lang="it-IT" dirty="0"/>
              <a:t>New </a:t>
            </a:r>
            <a:r>
              <a:rPr lang="it-IT" dirty="0" err="1"/>
              <a:t>augmented</a:t>
            </a:r>
            <a:r>
              <a:rPr lang="it-IT" dirty="0"/>
              <a:t> data batch </a:t>
            </a:r>
            <a:r>
              <a:rPr lang="it-IT" dirty="0" err="1"/>
              <a:t>every</a:t>
            </a:r>
            <a:r>
              <a:rPr lang="it-IT" dirty="0"/>
              <a:t> 3 </a:t>
            </a:r>
            <a:r>
              <a:rPr lang="it-IT" dirty="0" err="1"/>
              <a:t>epochs</a:t>
            </a:r>
            <a:endParaRPr lang="it-IT" dirty="0"/>
          </a:p>
        </p:txBody>
      </p:sp>
      <p:sp>
        <p:nvSpPr>
          <p:cNvPr id="7" name="AutoShape 8" descr="data:image/png;base64,iVBORw0KGgoAAAANSUhEUgAAAmsAAAFSCAYAAACt0ZgcAAAABHNCSVQICAgIfAhkiAAAAAlwSFlzAAALEgAACxIB0t1+/AAAADl0RVh0U29mdHdhcmUAbWF0cGxvdGxpYiB2ZXJzaW9uIDIuMi4zLCBodHRwOi8vbWF0cGxvdGxpYi5vcmcvIxREBQAAIABJREFUeJzsnXl8XWWd/9/fpNm3ZutON6B0byllmyJQGYGioAIiCAoIougM4zqiP0YYHR1UBnEbFBVQZBkUEJGt7C07LbSldIfuSZckbfY9z++P5zz3nntzk3uS3NvcpN/365XXyT3nOec+N6nmw+e7iTEGRVEURVEUJTVJG+wNKIqiKIqiKD2jYk1RFEVRFCWFUbGmKIqiKIqSwqhYUxRFURRFSWFUrCmKoiiKoqQwKtYURVEURVFSGBVriqIoiqIoKYyKNUVREoqIGBEZNg0cRSRTRK4SkcdFpFJEWkWkXkRWichtIjJ3sPeoKMrwRrQprqIoicQJNWOMDPZeBoqITAP+BswAqoBngB1AJjATON37/hPGmL8P0jYVRRnmjBjsDSiKoqQiIjIaeA6YANwGfNcY0xy1ZhRwI1B86HeoKMrhgoZBFUUZVETkDBF5SkRqRKRFRDaJyM0iUhRj7VQRuUNEtohIs3fPuyLyGxEp9a3LFJHrRORtETkgIk0isk1EHhWRfw64tf/CCrX7jTFfixZqAMaYfcaYrwAP+N77xZ7CwCJyhRcmviLq/Dbvq1BEbvW+bxeRm0Tkt9495/XwzJO863+JOp8rIt/xwrWNItIgIq+JyCUBP7+iKCmCOmuKogwaIvJF4HagEfgLsA8bWvw2cK6ILDLGHPTWjgXeAgqBJ4CHgGxgCvBZ4FdAtffou4FLgLXAn4BmYBxwCnA28GycfeV4zwT4z3ifwxjTGuDjxiMTeB4oAZYCdcBW4GngGuByIFao9XPe8Y/uhIiM9J51LPA2cCf2P87PAu4TkVnGmBsSsGdFUQ4BKtYURRkURGQS8AugATjBGLPBd+1/gWuBn2CFCsCFWCHzVWPMz6OelQd0ed8XARcDK4ETjTGdUWtLic9CIAvYbYzZ2PdP1y/GAuuA04wxjf4LIrIJ+JiIlBpjqn3ns7CfdR/wlO+W27BC7dvGmJ/41mdjc/C+KyJ/NcasStqnURQlYWgYVFGUweIyrJv0K79Q8/h/QD3wWU+Q+IkVjmz0hSkNIEArnoCLWlsdfS4GY73jrgBrE8k3ooWaxx+xP6uLo86fi82Xu9cY0wEhMXoZsMIv1ACMMS1Y11KAzyR474qiJAl11hRFGSwWeMfnoy8YYw6IyDvAqcB0YDU2BPgj4NcichY2PPgKsM74ytqNMXUi8hhWyKwSkYeA5cAbxpimgHtzlayHsly+BVjTw7U/AT/AhkJ/7Tt/uXf8o+/c8UA6YETkphjPyvCOM/q9U0VRDikq1hRFGSxcAUFlD9fd+ZEAxpjtInICcBM27+x87/pOEbnFGPML372fxjpInyGcc9YiIn8FvmmM2RtnbxXecUKQD5Ig9vlFpx9jzC4ReQ74iIjMMMas9ypRzwZWGWNW+5a7MO/x3ldP5Cdk14qiJB0NgyqKMljUescxPVwfG7UOY8x6Y8ynsYJkIXA99v/Hfi4iV/nWNRtjbjLGTAMmYsOCL3vHvwbY2wpsGHWCiBwT/CMB4dy5WP8xPLKX++K5eM49c27apdj/4P5j1Dr38/qZMUZ6+Voc5/0URUkRVKwpijJYvOMdT4++4FUzzseGBtdHXzfGdBhjVhpjfoyt+gT4RKw3McbsNMbci62E3AycEq/IwMt/u8d7+R/xPkhUXt0B73hEjKUL4z2rFx7GVoheJiJpWNHWAdwXte5NrGD80ADeS1GUFELFmqIog8WfgXbgX0XkqKhrP8C26Piza4shIid4jWqjceeavHXlInJijHV5QAFW4LQF2N8N2AKDS0Xkp147jwhEpExEfkFk4v+b3vELUWvPICws+4wnIB8ExgNfA+YBTxhj9kWt2wfcCywUkf+I5fCJyJEiMqW/e1EU5dCi46YURUkovoaw0eE5P182xjSJyJexCfP1WCGyHzgNOBnYACwyxtR4z70N+ArwErAF62AdiS0kEGCxMeY1EZmPde3WY3uM7cQKv49hQ6K/MMb8W8DP4h83tZ/IcVMzsK5gFnbc1GPePaOwLThKsf3g1gHTgCXYIokLgCuNMXf73mcbgDFmcpz9nIItlmjHFgpcYIx5OMa6QmwBxklYN/FlYC+219wMbC7bJcaYB6LvVRQl9VCxpihKQgk4xL3Y1+z2TOCbWAGRixVXDwM/cmu8dScCVwD/hA0x5gC7seLlf4wxa711I4HrsELqGKAMqAE2Ar8FHugpkb+Hz5OJbZB7AbZ3WSk2n20b8ALwO2PMu1H3zAJ+ig1FCjYH7kZsA9+76KdY89ZuBo7yPtNYY0xMl9Db9zXYIotZ2AbCe7Hi7THgnoBtTBRFGWRUrCmKoiiKoqQwmrOmKIqiKIqSwqhYUxRFURRFSWFUrCmKoiiKoqQwKtYURVEURVFSGBVriqIoiqIoKcywmg1aVlZmJk+ePNjbUBRFURRFicvKlSurjDHl8dYNK7E2efJkVqxYMdjbUBRFURRFiYuIbA+yTsOgiqIoiqIoKYyKNUVRFEVRlBRGxZqiKIqiKEoKM6xy1hRFURTlcKS9vZ1du3bR0tIy2FtRYpCdnc2ECRPIyMjo1/1JE2sicgTwJ2AM0AXcYYz5edSaS4Fvey8bgGuNMau9a9uAeqAT6DDGLEzWXhVFURRlKLNr1y4KCgqYPHkyIjLY21F8GGOorq5m165dTJkypV/PSKaz1gF8wxjztogUACtF5BljzDrfmq3AacaYAyKyBLgDONF3fbExpiqJe1QURVGUIU9LS4sKtRRFRCgtLWX//v39fkbSxJoxphKo9L6vF5H1wHhgnW/Nq75bXgcmJGs/iqIoijKcUaGWugz0d3NICgxEZDJwLPBGL8uuAp70vTbAUhFZKSLXJG93iqIoiqIMhOrqaubPn8/8+fMZM2YM48ePD71ua2sL9Iwrr7ySjRs3JmV/NTU1/OY3v0nKsw8FSS8wEJF84CHgq8aYuh7WLMaKtVN8pxcZYypEZBTwjIhsMMYsi3HvNcA1ABMnTkz4/hVFURRF6Z3S0lJWrVoFwE033UR+fj7f/OY3I9YYYzDGkJYW2ye66667krY/J9a+9KUvJe09kklSnTURycAKtXuNMQ/3sGYu8Hvg48aYanfeGFPhHfcBjwAnxLrfGHOHMWahMWZheXnciQ0DY8tzsP215L6HoiiKogwTtmzZwuzZs/nSl77EggULqKys5JprrmHhwoXMmjWL73//+6G1p5xyCqtWraKjo4ORI0dy/fXXM2/ePE4++WT27dvX7dnPP/888+bNY/78+SxYsIDGxkYAbr75Zk444QTmzp0bev7111/Pxo0bmT9/Ptdff/2h+fAJJGliTWyA9g/AemPMrT2smQg8DHzWGLPJdz7PK0pARPKAM4G1ydprIDo74KnvwIOfhdrd/XtGRzArWFEURVGGC+vWreOqq67inXfeYfz48dx8882sWLGC1atX88wzz7Bu3bpu99TW1nLaaaexevVqTj75ZO68885ua376059yxx13sGrVKpYtW0Z2djZPPPEEO3bs4I033mDVqlW8+uqrvPrqq9x8880cc8wxrFq1iptvvvlQfOyEksww6CLgs8C7IrLKO/ddYCKAMeY3wPeAUuB/veQ716JjNPCId24EcJ8x5qkk7jU+6SPgoj/B78+wgu3KJ2FEVvD7l/4HrH0Ivvw6ZBcmb5+KoijKYc1/PvYe6ypiZh31m5njCrnx3Fn9uvfII4/k+OOPD72+//77+cMf/kBHRwcVFRWsW7eOmTNnRtyTk5PDkiVLADjuuONYvnx5t+cuWrSIr371q3zmM5/hggsuID8/n6VLl/Lkk09y7LHHAtDQ0MCmTZsYNWpUv/aeKiSzGvRloNfyB2PM1cDVMc5/AMxL0tb6z6jp8InbrVh7/Btw3i9h6zJYeReMmgmn/Xvs+yrXwGu/AtMFK+6EU756aPetKIqiKINEXl5e6PvNmzfz85//nDfffJORI0dy2WWXxWzkm5mZGfo+PT2djo6ObmtuuOEGzjvvPB5//HGOP/54XnzxRYwx3HDDDVx11VURa7ds2ZLAT3To0QkGfWXmefChb8LyW+CDF6F2pz2/Z21ssdbVBU98E3JKoOxoeO3XcOIXISPnkG5bURRFOTzorwN2KKirq6OgoIDCwkIqKyt5+umnOfvss/v1rPfff5+5c+cyd+5cXnnlFTZu3MhZZ53Ff/3Xf3HxxReTl5fHrl27yM7OpqCggPr6+gR/mkOHirX+sPi7cGArHNgOp38HdrwKG56IvXbNA7DzDfj4r6F4Mtz9UXjnz3DCFw7plhVFURRlsFmwYAEzZ85k9uzZTJ06lUWLFvX7WbfccgvLly8nLS2NuXPncuaZZ5KZmcmGDRs46aSTACgoKOC+++5j8uTJLFy4kDlz5vDRj350yOWtiTFmsPeQMBYuXGhWrFhx6N/4hR/BSz+B71VDWnr4fPNB+NVCK9I+vxRE4M6zoW43XPcOpPdvRpiiKIqi+Fm/fj0zZswY7G0ovRDrdyQiK4OM0zwkTXGHPbmlgLHizM/rt0NjFZxzC6SlWbH2oW/Y0OmaBwdlq4qiKIqiDC1UrCWCnBJ7bK6JPF+1CUqPhHHzw+eO/giMmQPL/wfauydVKoqiKIqi+FGxlghyPbHWVB15vnE/5EU16hWBM26EmvfhiW+APwzdVAObliZ3r4qiKIqiDClUrCWC3FJ77CbWqiCvrPv6oz8Cp37LFhqs8Br97dsAv1sM930K9q1P7n4VRVEURRkyaDVoIuhRrO2HiSfFvuf070Dlanjy29BaB8tvha5Oe23fehiliaKKoiiKoqizlhhCYVBfzlpXpxVv0WFQR1o6nP87GHkEPHsTjJwEX3wJEKjanOwdK4qiKIoyRFCxlggycmFEdqSz1lQDmJ7FGkDOSPjMX6zL9vmnbNPckUdA1cakb1lRFEVREsXpp5/O008/HXHutttu48tf/nKv9+Xn5wNQUVHBhRde2OOz47Xluu2222hqagq9Puecczh48GAvdySebdu2cd999yXl2SrWEoGIDYX6nbWmKnuMlbPmp+woOP16yMr3Xh8D+zf1fo+iKIqipBCXXHIJDzzwQMS5Bx54gEsuuSTQ/ePGjeOvf/1rv98/Wqw98cQTjBw5st/P6w8q1oYCuSWRzlrjfnvszVmLRfkxUL05nL+mKIqiKCnOhRdeyD/+8Q9aW1sBK1wqKio45ZRTaGho4IwzzmDBggXMmTOHRx99tNv927ZtY/bs2QA0Nzdz8cUXM3fuXD796U/T3NwcWnfttdeycOFCZs2axY033gjAL37xCyoqKli8eDGLFy8GYPLkyVRVWdPk1ltvZfbs2cyePZvbbrst9H4zZszgC1/4ArNmzeLMM8+MeB/HX/7yF2bPns28efM49dRTAejs7ORb3/oWxx9/PHPnzuW3v/0tANdffz3Lly9n/vz5/OxnP0vIz9WhBQaJIqckss9af8Va2TToaIGDO6BkSuL2pyiKoihJorS0lBNOOIGnnnqKj3/84zzwwAN8+tOfRkTIzs7mkUceobCwkKqqKk466STOO+88RCTms26//XZyc3NZs2YNa9asYcGCBaFrP/zhDykpKaGzs5MzzjiDNWvWcN1113HrrbfywgsvUFYWGc1auXIld911F2+88QbGGE488UROO+00iouL2bx5M/fffz+/+93vuOiii3jooYe47LLLIu7//ve/z9NPP8348eNDYdU//OEPFBUV8dZbb9Ha2sqiRYs488wzufnmm7nlllv4xz/+keCfroq1xJFbCnvWhF83ujBoP5w1sEUGiRJrT30Xpp8Dk09JzPMURVGU1OXJ62HPu4l95pg5sKT3eZouFOrE2p132tZUxhi++93vsmzZMtLS0ti9ezd79+5lzJgxMZ+zbNkyrrvuOoDQoHbHgw8+yB133EFHRweVlZWsW7cu4no0L7/8Mp/85CfJy8sD4Pzzz2f58uWcd955TJkyhfnzbdP64447jm3btnW7f9GiRVxxxRVcdNFFnH/++QAsXbqUNWvWhMK2tbW1bN68mczMzF5/PgNBxVqiyC3tHgaVNMgp7ttzyqbZY9VGmHbmwPfV0Qav/xo621SsKYqiKEnjE5/4BF//+td5++23aW5uDjli9957L/v372flypVkZGQwefJkWlp6n+ATy3XbunUrt9xyC2+99RbFxcVcccUVcZ/T2/zzrKys0Pfp6ekxw6C/+c1veOONN3j88ceZP38+q1atwhjDL3/5S84666yItS+++GKvexkIKtYSRW6pnQ3a1WnbcjTut+fS+pgWmFsCuWWwP0EVoS1eNUzDnsQ8T1EURUlt4jhgySI/P5/TTz+dz3/+8xGFBbW1tYwaNYqMjAxeeOEFtm/f3utzTj31VO69914WL17M2rVrWbPGRq3q6urIy8ujqKiIvXv38uSTT3L66acDUFBQQH19fbcw6KmnnsoVV1zB9ddfjzGGRx55hHvuuSfwZ3r//fc58cQTOfHEE3nsscfYuXMnZ511Frfffjsf/vCHycjIYNOmTYwfPz60h2SgYi1R5JYQGuaeV+pNL+hjCNRRfoydK5oIXIVqw77EPE9RFEVReuCSSy7h/PPPj6gMvfTSSzn33HNZuHAh8+fPZ/r06b0+49prr+XKK69k7ty5zJ8/nxNOOAGAefPmceyxxzJr1iymTp3KokWLQvdcc801LFmyhLFjx/LCCy+Ezi9YsIArrrgi9Iyrr76aY489NmbIMxbf+ta32Lx5M8YYzjjjDObNm8fcuXPZtm0bCxYswBhDeXk5f/vb35g7dy4jRoxg3rx5XHHFFXzta18L+mOLi/RmEQ41Fi5caOL1Ykka7/4VHroKvvIWlE+DP5wFIzLh8sf6/qzHvgrvPQLf3mbbggyE7a/BXWfbprtfXRN/vaIoijLkWL9+PTNm6OSbVCbW70hEVhpjFsa7V1t3JIroYe6xhrgHpfwYG750RQoDodnnrA0jYa4oiqIohwsaBk0U0fNBBxIGLTvaHqs2Qn65zYPb8Hg4/yw9C2Z90jp38Wg+YI8dzXYGaXZR//akKIqiKMqgoGItUeR4zlpzDXS0Qmtt/OkFPVHmte/Yv9FWcL76S3j2xsg1DXth0XXxn+WfqtCwT8WaoiiKogwxNAyaKPzOWn97rDmKJkBGni0yqN0NL/0Epi2Br71nvyZ/CF77NbT3XrIMhJ01gHqtCFUURRmuDKcc9OHGQH83KtYSRWYujMjxxJo3vSC3n86aiA2FVm2CpTeA6bSl2EUT7Nep37KtOFbdG/9Z/qkKDXsjrz17E6x5sH97VBRFUVKG7OxsqqurVbClIMYYqquryc7O7vczkhYGFZEjgD8BY4Au4A5jzM+j1gjwc+AcoAm4whjztnftcuAGb+l/GWP+mKy9Jgw3zH2gzhrYIoN1j9rRU6d/B4onh69NORXGL4RXboMFl0N6L7/G5gOQNwoa90WKNWPgzd/BkR+GuRf1f5+KoijKoDNhwgR27drF/v37B3srSgyys7OZMGFCv+9PZs5aB/ANY8zbIlIArBSRZ4wx63xrlgBHe18nArcDJ4pICXAjsBAw3r1/N8YcIJXJLbbOWpMTa/101sA6ax0ttuXGon+LvCYCp34T7r8Y1v4V5l3c83OaauzYqpaDkWKtqRraGqCltv97VBRFUVKCjIwMpkzRedLDlaSFQY0xlc4lM8bUA+uB8VHLPg78yVheB0aKyFjgLOAZY0yNJ9CeAc5O1l4TRshZ6+cQdz9jj7XHJT+GjJzu148+C0bNguW3QldXz89pPmj3lT8a6n1i7cA2e2yt6/8eFUVRFEVJOockZ01EJgPHAm9EXRoP7PS93uWd6+l8auPmgzbut+01sgr6/6yjzoB/WwPHLIl9PS0NPvR1295j1Z97fk5zjZ1Pmj860llzYq1FxZqiKIqipDJJF2sikg88BHzVGBOtDGK15ze9nI/1/GtEZIWIrBj0WH1IrHk91gYyfUAEiif1vmbWJ21l6BPfgop3Yq9pPuATa76RUwe22qOGQRVFURQlpUmqWBORDKxQu9cY83CMJbuAI3yvJwAVvZzvhjHmDmPMQmPMwvLyAYQdE0FOic0Nq68cWL5aUNLS4VN326rT//ts94kH7S3Q3mTFWsHoyGHuGgZVFEVRlCFB0sSaV+n5B2C9MebWHpb9HficWE4Cao0xlcDTwJkiUiwixcCZ3rnUxvVaq9oysHy1vpBXBhf/2bpmf7kCOjvC11yPtdwS66w1VUNnuz13YLs9drYF69emKIqiKMqgkExnbRHwWeDDIrLK+zpHRL4kIl/y1jwBfABsAX4HfBnAGFMD/AB4y/v6vncutXHzQWt3HBpnzTHuWDj3Nti2HN719U1zPdZyPLEG4VCoc9ZAQ6GKoiiKksIkrXWHMeZlYuee+dcY4Cs9XLsTuDMJW0sezlmDQyvWAOZeDH+/zjbSdThnLacY0r05og17retXuwtKpkLNBzYUWjD60O5XURRFUZRA6ASDROKcNTh0YVBHWhoUjoODviJaNxc0tyQsxhr2Qu1OwMCYufacVoQqiqIoSsqiYi2RRDhrg1DsMHKiJ8Q8QmHQYl8YdG+4EnSsJ9ZaNQyqKIqiKKlKMicYHH7kDKKzBlB0BGx9Kfw6FAYtgTTvV12/F7q8IoSx8+xRc9YURVEUJWVRsZZIMnMhI9e2yzjUOWtgh7zXV9qKz/QMGwZNz7ITEESsaGvYC2319nzZMfY+DYMqiqIoSsqiYdBE49y1QQmDHgGmC+q8lnTNB2y+mmvOWzDGC4Nusw13s4vsee21piiKoigpi4q1ROOKDHIHyVmDcN6am17gyB/lE2uTITMfEA2DKoqiKEoKo2It0eSWQmYBZGQf+vcummiPB/1izZdHlz/G5qwd2G7FWloaZBdqGFRRFEVRUhjNWUs0I4+wg9wHgyJv1n3tLntsqoHSI8PX80eF23YUT7bnsoo0DKooiqIoKYyKtUTzkR/YAoPBICPHa3i7w752OWuOgjGAsd87sZZdqGFQRVEURUlhVKwlmpyR9muwKDrChkGNsX3WIsKgvikFIbFW1D0Muv4fgIEZ5yZ7t4qiKIqixEHF2nBj5BGwd5119zrbogoMfGJt5CR7zCqEul2Rz1h+ix0Ir2JNURRFUQYdLTAYbhQdYXPWmqrt69wYzlpeOWTl2+9jFRjU77UzQ41J/n4VRVEURekVFWvDjaIjoKMZqrfY135nzc0HdSFQsM6aP2etqwsa90F7o23zoSiKoijKoKJibbjheq1VrrFHf85aViGMyIbiKeFz2UXQWh920ZprwuOoaj5I/n4VRVEURekVFWvDjZFH2GPlanv0O2si8JHvw/FXhc9lF4LphLZG+9rvpqlYUxRFUZRBRwsMhhtFnljb4zlr/pw1gBO/GPk6q9AeW2ptHlv9nvA1FWuKoiiKMuioszbcyCmGjDyofj/8ujei54M27LPH9CwVa4qiKIqSAqhYG26IeKFQY0XbiKze12c7Z82JNc9ZG39cWPApiqIoijJoqFgbjrgig3iuGthxUxCuCG3YZwe8j5kDNVu1fYeiKIqiDDIq1oYjLm8tN4BYiw6D1u+xM0RLpkJbPTRWJWePiqIoiqIEQsXacMRVhAZx1rJ9BQZgnbX8MVasgeatKYqiKMogo2JtOOKctZyS3tdBZDUo2Jy1/FFQeqR9rWJNURRFUQYVFWvDkVAYNIBYy8iBtBGR1aAFY+wzJB1qtMhAURRFUQaTpPVZE5E7gY8B+4wxs2Nc/xZwqW8fM4ByY0yNiGwD6oFOoMMYszBZ+xyW9KXAQMTmrbXUQVuTFW35o2BEpg2nqrOmKIqiKINKMp21u4Gze7pojPmpMWa+MWY+8B3gJWNMjW/JYu+6CrW+UjgOjvpnmHxKsPVZhVakuekF+WPssWSqijVFURRFGWSS5qwZY5aJyOSAyy8B7k/WXg470tLhsoeCr8/2hrmHxJo38L1kKqz5i23fIZL4fSqKoiiKEpdBz1kTkVysA+dXFwZYKiIrReSawdnZYYQLgzqxVuDE2pHQWgtNNT3fC7Dybrg9oIunKIqiKEqfGHSxBpwLvBIVAl1kjFkALAG+IiKn9nSziFwjIitEZMX+/fuTvdfhiQuD1sdw1iB+KHTnm7D33fAweEVRFEVREkYqiLWLiQqBGmMqvOM+4BHghJ5uNsbcYYxZaIxZWF5entSNDluyi8JhUEmH3FJ7PqhYq9ttj26uqKIoiqIoCWNQxZqIFAGnAY/6zuWJSIH7HjgTWDs4OzxMyCr0wqB7IK/c5rwBFE8CJIBYq7THRnU2FUVRFCXRJLN1x/3A6UCZiOwCbgQyAIwxv/GWfRJYaozxx89GA4+ITWgfAdxnjHkqWftUsM5aW70VXS5fDewQ+KIA7TvqKuxRxZqiKIqiJJxkVoNeEmDN3dgWH/5zHwDzkrMrJSZu5FT1Fig/JvJa6ZFQ8Q50dYYdNz8tdVboQfcw6PbX4Nmb4PK/W+GnKIqiKEqfSYWcNWWwcSOnDu4IFxc4jr0MqjfDO3+Ofa9z1aC7s7Z1Gex8PVxlqiiKoihKn1GxptgwKACmu1ibfQFMPBme+z40H+x+rysugO5ird7LZWutT9hWFUVRFOVwQ8WaEg6Dgp0L6kcElvwYmqrhpR93v9cJshE53cOgKtYURVEUZcCoWFPCYVCwc0GjGTsPFnwO3rwD9m+MvObCoKNndXfW3LWWusTtVVEURVEOM1SsKb4wKOG5oNGc8T3IyINnvhd5vm435JbZ4fHdwqB77LFVxZqiKIqi9BcVa0qUWIvhrAHklcH8z8AHL0FXV/h8XYUdHJ9XHhkG7WwPizcNgyqKoihKv1GxpkSFQUf3vG70TOhohoPbwufqKqFwvBV5LQeho82er9+DHfGKijVFURRFGQAq1hQYkQkjsq1oy8zted2omfa4b30Cdl6BAAAgAElEQVT4XN3usLMGYTfNhUBBw6CKoiiKMgBUrCmW7KLeXTUIN8zdt84e25uhuQYKx8YQa77+a+qsKYqiKEq/UbGmWLIK44u1rAIYOTHsrLlqTxcGhe7OWkauijVFURRFGQBJGzelDDEWfA5yS+OvK58B+zbY70NizRcGdUUGdRWQlmHFnYZBFUVRFKXfqFhTLIuuC7Zu1Ax4/3lb7ema3haOjxEGrYSCsTa8qn3WFEVRFKXfaBhU6RujZkJXO1S/Hx41VTAWsvJtyDNCrI2xoVMNgyqKoihKv1GxpvSNUdPtcd86G+rMKrJCDSJ7rdVV2sKDrMLgYq35INz9Maj5IPH7VhRFUZQhioo1pW+UTQNJg/0bwg1xHXnlkQUGBeP65qztWwfblsOW5xK/b0VRFEUZoqhYU/pGRg6UTPWctd2RYi1/lBVrrfXQVu8LgwbMWWuptceqTYnft6IoiqIMUVSsKX1n1AzbvqOuMspZK7Nh0DpXeDDOhkHbm6CzI/5zmw/aY/SweEVRFEU5jFGxpvSd8hk2r6xhr60EdeSNgqaqyMKDbG+UVVuAUKg6a4qiKIrSDRVrSt8ZNQNMF2C6h0FNV3jCQcFYGwaFYHlrLZ6zVl8ZFm6KoiiKcpijYk3pO25GKHQPgwJUrvau+cSav9daRxu8+1cwJvK5foFWtTlx+1Xis+lpuOP0YOFqRVEU5ZCiYk3pO6VH2ukEECXWvJFTlWtsS4/MvNjO2uan4aGroOKdyOc2H7SVpqCh0ENNxTv2S6dNKIqipBwq1pS+k54BZUfb76PDoABVG20lKNgCA4gUa25uaGNV5HNbam1rkLQMLTI41LjfT3vz4O5DURRF6YaOm1L6x6gZcGAbZI8Mn3Mjp0yXDYGCT6z5HBvXOLe5JvKZLQfD80nVWTu0tDXao4o1RVGUlCNpzpqI3Cki+0RkbQ/XTxeRWhFZ5X19z3ftbBHZKCJbROT6ZO1RGQCnfB3O+yWIhM9lj4Q0T/8XeI5brDCoa5zbVB35zJZa+4yyacPbWevqghd+FBatqUBIrDUO7j4URVGUbiQzDHo3cHacNcuNMfO9r+8DiEg68GtgCTATuEREZvb2EGUQGDMb5lwYeS4tLeyuhcKgTqz5nLWQWIty1poP2sHv5cdY166jNeHbTgmqt8BLP4ZNTw32TsK0NdijOmuKoigpR9LEmjFmGVATd2F3TgC2GGM+MMa0AQ8AH0/o5vpJS3sn1Q3DVEAkClcR6nLZMvNs0YDfWesxDFoLOSOh7BgwncN3RqgTrqkkjJxYa1NnTVEUJdUY7AKDk0VktYg8KSKzvHPjgZ2+Nbu8c4POR3+xnBv+FjOqqzhcRahz1kS6zweN5ax1dtjGudlFUD7NnhuuodCQWGsa3H34aVVnTVEUJVUZzAKDt4FJxpgGETkH+BtwNCAx1poY5wAQkWuAawAmTpyYjH2GmFiSy/bqFPoDm4q4itACX5VoVmFsseZ31lyPteyRUHqU/X64Fhm4n0VbCv1bCuWspdCeFEVRFGAQnTVjTJ0xpsH7/gkgQ0TKsE7aEb6lE4CKXp5zhzFmoTFmYXl5eVL3PKk0jx01TZjoZq5KmFAYdGz4XFZBWIy1NYVDbk0Hwmvc9IJsrz9b0cTh66y1pKCzpmJNURQlZRk0sSYiY0RsKaGInODtpRp4CzhaRKaISCZwMfD3wdqnn0mluTS0dlDd2DbYW0ldJv4TjFsQDodCZBjUuWppI6KcNU+s5XitQMqnDX9nLZVCjm0puCdFURQFSGIYVETuB04HykRkF3AjkAFgjPkNcCFwrYh0AM3AxcZaVh0i8i/A00A6cKcx5r1k7bMvTCrNBWB7dRNl+VmDvJsUZfo59stPVkE4P82JtZIj4eD28Bp/GBRskcG2V2ybi7TBTq1MMKlWYGBM2FnTAgNFUZSUI2lizRhzSZzrvwJ+1cO1J4AnkrGvgTCxJA+AHTWNHDepeJB3M4TIKoQDnjBzlaDl0+ykg7YmyMy1bTvAhkHd9Y5mqN0JxZMO/Z6TSchZS5GQY0crdHkzQVNFQCqKoighhpllkVyOKMlBBC0y6CtZBWE3yTlr5dPt0YVCnbOW43PWYHBCoW/fAw9cmrznu8+aKsLI76alioBUFEVRQqhY6wNZI9IZW5itYq2vROSsOWfNE2suPNoS5aw5N61216HZo5+dr8P7LyTv+anmrLmCD0idPSmKoighVKz1kUmleWyv1ryePpFVaEVAZwc07IesonAfNr+zlpYBGTYvMDQjtKmq+/N6oqMNujoHvt+2JrvfZFX9prRYSxG3T1EURQmhYq2PTCrNZUdNivyRHSq4kVNt9TYMmlcGOSX2nHPW3KgpN2t0RBZkFnQfSdUbd5wOy3468P22NwEmecIl1QoM/GFQLTBQFEVJOVSs9ZGJpblUNbTR0Nox2FsZOmQX2mNLnRVr+aMg1xNrfmfN5as58kqhMaCzZowtWNjz7sD36xyvZDlf6qwpiqIofSCQWBORh0TkoyJy2Iu7SV5FqIZC+0BomHu9rQbNK/c5a15j3JaD4Xw1R24pNFUHe4/WelvR2LB34Pt1kwWS5TK1pJiz5kZN5ZSkjoBUFEVRQgQVX7cDnwE2i8jNIjI9iXtKaVyvtR1aZBAcv1hr3G/F2ohMyMwPi7GW2nCPNUduafCctWZP9NUnQKyFnLVkhUFTbNyUE6X5o1SsKYqipCCBxJox5lljzKXAAmAb8IyIvCoiV4pIRjI3mGqEGuNq3lpwsrwwaHON/XLzQ3NKwmHQ5oPdw6C5ZcFz1txzGvYMvDAgNHopCc5aV6dvWkASixj6gguD5pWnjtunKIqihAgc1hSRUuAK4GrgHeDnWPH2TFJ2lqIUZGdQkpepYdC+4MRazVZ7zPNmuOYW+1p31MYIg5YED4M6Z62zLfx9f3HuUjKcrzZfyNF0Qmd74t+jr/jFWqq4fYqiKEqIoDlrDwPLgVzgXGPMecaY/zPG/CuQn8wNpiITS3K111pfcGHQmvftMSTWSq0jZoyXsxZdYFBmhVMQAeF34Aaat9aWxAIDFwLNH5289+grbY0gaVYcp8J+FEVRlAiCOmu/MsbMNMb8tzGm0n/BGLMwCftKaSaXqljrE06sVXtizR8GbaqxAqGrI3aBAQRz1/xuWv2eyGtNNeGk/ngY43PWkuCeun0UOLGWAmHH1gabP5iRq2JNURQlBQkq1maISMj2EJFiEflykvaU8kwszaOitpnWjgQ0YD0cyMwDJEYY1MtZc3NBu+Ws9aExrl+sRTtrD1wKf//XYHvtaAG8PLLDxlnzxFpmnv38XV2DvSNFURTFR1Cx9gVjzEH3whhzAPhCcraU+kwqycUY2HWgd1fkza01/PHVbYdmU6mMiM1bq91pXzuxllNic9Wcc9bNWSuzx6DOWppX6+J31oyBvWuh4u1ge/WHXJORv+Ua4qacWMuDjBz7OhX21BuVq2HrssHehaIoyiEjqFhLE3Gt5UFE0oHM5Gwp9QnavuOWpRv5wT/WqQMHXmNcAyOyw2FR1xj3wDZvTU/Omi8frasT7jkftjwbubapBgrGQkZepLPWfMAKpIM7g4U1/RWgiagG3bsu8rUTa27cViqEQdsaPbHmjfpKhT31xks/gSf+fbB3oSiKcsgIKtaeBh4UkTNE5MPA/cBTydtWajOpNH5j3OqGVlZsq6Gjy7BpT0OP6wBMKrRvSDZOoOWNCo+Uco1xaz6wx1jVoBA5xaC+Et5/Dj54MXJtc42tLi0YHemsHdzufWOganP8fSbSWat4B24/GXa+GT7XkorOWqP9/YTEWgrsqTdaasPhZEVRlMOAoGLt28DzwLXAV4DngMP2P23L8jPJzUxnWy/O2nMb9tHlabD3Kmp7XHf7i++z+JYXqW1KgRYOySQk1srC53KL7fGAl8sWnbOWPRIkPTIMWrvLHhv2Ra5tPmDFX/6YSGfNuXYAVZvi7zPCWRugaHGi0eXqQYyctRRwsVrrh1YYtK0hckSWoijKMCdoU9wuY8ztxpgLjTEXGGN+a4w5bGN7IsLEklze3nGAto7YydhL39vLuKJsCrJGsLYHsfbAmzv48VMb2FbdxDPrE9B5P5VxYs1VgkIMZy1KrKV57ST8BQYHvby3WBWfOTGctQOesyZpsH9D/H36xVNQ0dLVBXvf637eCbMG335a6wAJi9ZUGJze1hguMIDkiDVj4LF/i3QZ+0tbY2r83BRFUQ4RQfusHS0ifxWRdSLygftK9uZSmc8vmsKaXbVc++eV3XLSmto6WL55P2fOGsPMcYW8V9G9bcQz6/by3Ufe5bRp5YwryuaptZXd1gwrXGNcV1wA4Zw05zxFh0HBm2Lgd9Y8sRbLWcvtwVnLKYHSo2D/xvj77E8YdMNjcPuisOvncGLNPwKrtd7+LELC6BA4a11xmu9GFxgko7DiwFZYeTdsTkAP7bZG6GqHjtaBP0tRFGUIEDQMehd2PmgHsBj4E3BPsjY1FLjo+CP4wSdm89yGfXzxnpW0tIcF27JNVbR2dHHmrNHMGlfE+so6OrvCeWnv7qrlX+57mznji/jfSxdw1uwxLNtcRUNrx2B8lENDKAzqF2ues1a7ywqYtPTu9+WWRhYYhMSaz63q6rJNdZ2z1tYQHk5+cDsUT4LyY4KJtVAYVIIXGFS/D5juAtKF6hqixVrBoU3mf/4HcPdHe77unLWMJArIytXh9xoo7ner7pqiKIcJQcVajjHmOUCMMduNMTcBH07etoYGnz1pEv99/hxe3LifL/xpRUiwLV23h6KcDE6YXMLs8YW0tHfxwf5wjs2dr2wlOyOdO684nrysEZwzZyxtHV08v2FfT2819IkVBs3M99ptmNiuGlhB5y8wcO5V84Gws9JaC6YrnLMGYYF0YBsUT4ayY2y4taOt9306Vym3NLjD5MKu0UnvoTCoT6y11NrK2EOZzF+1Gaq3xL7W1eUVGOQnN2ctJNYGmGtmTPgZmremKMphQlCx1iIiacBmEfkXEfkkMCreTYcDl5wwkZ9cOJeXt1Rx1R/for6lnefW7+OMGaMYkZ7GrHFWhLi8tfbOLp5bv5d/njGa0vwsAI6bWEx5QRZPvjuMQ6GxwqAiYXctOl/NkRcVBnU5awCN++3ROW/OWQMroLo67fqRk6B8up3F6UZe9YQTKnnlwUVLfYU9dhNrvThrI7K99zsEzlpLbXgv0bQ3ASb5BQaJctY6WuzvEXr+TIqiKMOMoGLtq9i5oNcBxwGXAZcna1NDjYsWHsH/fGoer71fzbm/fJna5nbOnGkdniPL88gakcba3TZv7c2tNdS1dHDWrNGh+9PShLNmjebFjftpbhumdRuxwqAQLjLo0Vnz5od2dVlXpXYnFE+x11wumJuAkOt31vZAXYXNbSqeDOXT7Pl4RQZOTOSVBRcWPTlrbbFy1uq8kG8ajMiJDLV2dcFvT4N1jwZ736C01EJna+y8NfcZk1lgYEzixJr/fg2DKopymBBXrHkNcC8yxjQYY3YZY670KkJfPwT7GzKcv2ACP/v0fHbUNJE1Io1Tp9lqvxHpaUwfWxhq37H0vT1kZ6TxoaMjRcuS2WNpbu/kpU3DNBTq2nLkj44875y16LYdoeulNsTZctB+tTXABG8crXOsmv3OmifW6veGe6wVT4LSowGB/XHadzinK7c0uGip8xzRnsKgrbXh5zpnDayT5XfWWg5C5SrY9Vaw9w1KS23s/UE4lJiZn7wCg7rdYXe0L6HLx78Jz/8w8pz/fg2DKopymDAi3gJjTKeIHCciYvrQvVVE7gQ+BuwzxsyOcf1SbP82gAbgWmPMau/aNqAe6AQ6hsqw+I/PH8/I3Exqm9vJzQz/aGePK+Tvqyvo6jIsXbeXU48uJyczMpn+xCklFOdm8OTaPZw9e+yh3nrymf4x+FirTfT3k+P1WuvRWfONnHLCZvxx8O5fwkUGbi5oTol9XnqmvXbAC70WT4bMXBg5Mb6z1t5oHa+s/GCipasrvI/WqKpff5iuYa/dR0udN80Bb3B6lFiDyIKKRODEWltDWBw7nODJyk9e0YNz1XKK++aGvf98WHw7/D9TddYURTlMCBoGfQd4VEQ+KyLnu68499wNnN3L9a3AacaYucAPgDuiri82xswfKkLNcdq0cs6bNy7i3KxxRdS3dPDk2j1U1rZw5qwx3e4bkZ7GmTPH8Nz6fd1agWytauRDP3mef6ypSOrek0p2ISy8Mjy9wBEvZ80/xcAVF4xbAEi4+tKfsyZi3bv6vbbHmqRB0RH2evn0+I1x25qsw5SRF6watKkKurwq3mix1tZg9wnhUKjfWcvMjXTvnKgKMgs1KMaE9xUrxysUBs2z1bjpWYkPg1autr+HCSf0TWA1VYcnPjgiwqDqrCmKcngQVKyVANXYCtBzva+P9XaDMWYZ0KNFYIx51RsID/A6MCHgXoYcs8dbJ+W2ZzeRJnDG9Ni1GYunj6KhtaNbX7aXt1Sxs6aZ6+5/h0dX7U76fg8prtdaT85ans9Zc207SqbY++qjnTVP8BWM8Zy1bVA4AdK9Ae/l02xlZGcvLVLam6xwycwN5jDV+4pCYoVBR0603zfssTljHc2Q5X3W6DCoy73zV7/G48nr4cUf93y9rcGGkd330bT6wqChPSVYrFWsstW4eeXBxVpnu3Uauwlg389YxZqiKIcJccOgAMaYK5O8j6uAJ/1vCSwVEQP81hgT7boNKaaNLiA9Tdi8r4GTppZQnJcZc92cCfaP+Hu7a1kwsTh0fl1FHUU5GcwYW8DX/m8VnV2G8xcME22bEyBnDayDdXCHraLMK7fumXPWmmus2HN92vJH295nbU02X81RPt0m2h/cDqVHxn6/tkYbDszIhc42K+zSe/mfSV1vYq0Byo6279ewL3w9lLMW7ay5MGgfnLUtz9qfyenfjn29xTc9I17OGlihmgxnberp9tlBBZYT4N3E2hAuMKhcbYtLSqYM9k4URRliBBJrInIXVkBFYIz5/EA3ICKLsWLtFN/pRcaYChEZBTwjIhs8py7W/dcA1wBMnDhxoNtJCtkZ6Rw9Kp8Ne+pDVaKxGFeUTXFuRqhy1LGuopZZ4wr5/eULufqPK/jGX1YzuSwvQtANWeKGQZ1Yq7Zh0KIJNtRZMDqcK9ZUExZ9YJ217a9YEXf0R8Lny6fb4/6NPYu19ibrqoXytxohvQfXD8LOWm5Z7GrQ4sk2BFi/Jyw8/AUG/jBfKAzah5y1llpo221z59JiGOX+58cSSv4wqNtTIgsM6vfY39PYebbVSlCB5QRra70N5brwuT+UO9Radzx8DYyaCZ+6a7B3oijKECNoGPQfwOPe13NAIbYoYECIyFzg98DHjTEhO8EYU+Ed9wGPACf09AxjzB3GmIXGmIXl5eU9LRt0XL+1j8wc3eMaEWHWuCLeqwy7IR2dXWzYU8/MsYXkZo7gjs8tJGtEGo+8PUzCofFad7j8sUYvDFrkOYoRztqByMT5/DH2XMNeGDk5fL7saHvsrcigvdm+X6Yn1uIJl/pKQKz484s1Y+zr7ELIG2X34oRTTwUGLgzaWhu/ea+jpdYKzPoe8hkjnLVYYs1XYBBrTwOlco09jptvBWFXe7DP5kLBXR2R+xnKzlrzwcTmIyqKctgQdJD7Q76ve4GLgG4Vnn1BRCYCDwOfNcZs8p3PE5EC9z1wJrB2IO+VClx1yhS+97GZHFGS2+u6WeML2binPjQg/oOqRlo7upjl5b3lZ41g8TGjeOq9PXR1BS7OTV3GzoPRc2DMnJ7X5Jb6nDWvWCB/tBVAxlgHLcfnMhb4BHHx5PD32UVQMK73IoO2Rs9ZC9hzrL7STmXIKYkM2XW0WqGRVeC5gHtjhEFzYhcYQLgdSW+0t9iwLvQ8ocD/zJjOmnfOfd6M3OBjtoLgKkHHzAmHWoOEQv2ipjWGO5hdNPRy1toaI38fiqIoAQnqrEVzNNBrzFFE7gdeA44RkV0icpWIfElEvuQt+R5QCvyviKwSkRXe+dHAyyKyGngTeNwY81Q/95kyzBxXyOdPiZ+rMmtcEe2dhs377B/2dV6xwcyxYefp7Nlj2F/fysodB2I+Y0hRNB6ufdkeeyKv1PbqatgbTtjPH21zypoP2K+cKGfN4c9ZAysatr9iw4axaG+ygiXkrMURLnWVNuyaVRDprLnvMwu86lR/GDRO6w4I5sD41/ck1vxCJ1bOWmuDbXUywsujjC56GCiVq6D0KPvzcaHWII5Yk6/IojWqqEDSvXFgQ8hZc2OyonPwFEVRAhA0Z62eyJy1PYR7pMXEGHNJnOtXA1fHOP8BMC/IvoYjs8fZP+Tv7a5j1rgi1lXWkTkijanleaE1H54+isz0NJ58dw/HTy7p6VHDh9xS2OVpeRcGde5Zw15oOhDMWQOY8yl4+GrYthymntb9vdqawgUGEMBZ22P3FC3WXNViVr4Va5VrfM5anDAoBBRrPpemuocxWnGdtcaw4wVWULkxXomgcg0ccXz42e494+HP24vIu/PmmGbmDy1nrb0ZMOqsKYrSL4KGQQuMMYW+r2nGmIeSvbnDkcmleeRlpocmHrxXUcv0MQVkpId/VQXZGZw6rYyn1lbShz7FQ5fc0rCL5A+DgnXcWmu756yBFUPR461mfMy2znjnz7Hfq90LgwYVFvUV1lnLLoxy1lwumOesNe4Li7FQzlrUuKmW2nA4Mkj7jgix1lMY1HvPjLye+6z5xVpGTuIcq5Y6qN0RDnH3Raz5P3+EO9jgjcbKH1rOmhP9LbXWZVMURekDgcSaiHxSRIp8r0eKyCeSt63Dl7Q0Yea4QtZW1GGMYV1FHTPHFnZbd/bssVTUtrB6l/2DvXFPPaf99AXuWBZnUPlQxE0xABjpxJonyNz4KL+zlldmKzBHTurehDcjB+ZcCOv/HulkOfrirHW0WgescJwVZZ1t9hz4wqD5VsyZLjiw1Z7zt+7o6gjP7Gw5CCVT7fd9cdaKJtr+cTHX1NnWHrmlPThr9eHiArenRIVBXd6dE9YhsTbAnDU3x3QoOWtur10diW+NoijKsCdoztqNxpjQf8YbYw4CNyZnS8qscUWsq6hj98FmDjS1M2tcd7H2kRmjGZEmPLm2kl0HmvjcnW+w+0AzP3piA796voc/3EOVkGsmtkAAbFI/wP719ujPWUtLtxWY0flqjmMvg44WWBtlDnd12oT9zDyfsPD9Yd38LNy5JFzN6JryFowJhzadSGvzO2veXqs2Q1qGFU8QnsXp/ng3Hwz34ArSvsOJtfELbC+3WFWWLbU2GT8rv4c+a43hzwrde78NBLc/V+nb15w1J8ij24+4389Qctb8e42eyqAoihKHoGIt1rpA+W5K35k1rpDm9k4eX2N7eM2MIdaKcjM4+chS/rG6ksvvfJOmtk4e/ZdFfPLY8dyydBO3PRtnrNJQwvVaKxgbToTPKrDCYp/XhiMnqufcWT+EU74W+3njjoXRs7uHQp1I6clZ2/4K7HgVKt6xr0NibWzYLYsemp5VEBYd1Zvta+f2uSIG52S11FpXMLsomLPmGseOP85z7rZ1X9NaZ4VkTzlerQ1RYi2BEwy6iTVXDRpErFWHhWtELqAnLrPyh1aftbaocLeiKEofCCrWVojIrSJypIhMFZGfASuTubHDmdnj7R+3B1fsRASmj+ku1gDOmTOW3Qeb2Xmgmd9/biGzxhVxy6fmccGCCdz27GZuXbpxeOS0uZFTRb6pDSLWsXI903KjxNqcC2HiSbGfJ2LdtYq3Ye974fPORcvM7e56QbhCcdtye3S9zfxizQmLiDCoFwY8sD2crwaRgtAYGwbNHum1KulDztr44+wxVt5ahLMWpMAgKjQ7ENz+nOvYlzBoY3W4OCQ6DJpVMPRy1vyfWcWaoih9JKhY+1egDfg/4EGgGfhKsjZ1uHPUqHwyR6Tx/v5GppTmkZcV28RcMnsMJ00t4VeXHMuJU637lJ4m/PTCuXx64RH84vkt/PTpYSDYnLPm8tUc+aPDf8ijnbV4zLnIhiT97ppL9s/IjR0GbfTcrm0v22MsZ61bGDQ/nLOFCa+DsCBsa7KCravDCivXVy4eLbU2pDp6pn3dm1jryVlzOWChPQVsWRKE/oZBjbGfP3+UVxgRVbgRCoM2DJ1kfXXWFEUZAEFngzYC1yd5L4pHRnoa08cUsGZXLTNihEAdI3MzeeCak7udT0sT/vv8OaSnC//74vt0dhmuXzIdiU62Hyq4AoOiGGLNkdPHFiZ5pXDkYnj/hfC5Nl8YND3Dijl/taYTUDvfsPlh9ZW2R1luSQxnzTdzMy3dVqC21oZdJvc+YMOgrtghZ6T9vHW74n8GJ8Ryiu09McVane1Nl5Hb8wSD6AIDt6ee5rUGJVqsZQQUa22NNncwt9Q6kRHtRxrD1aCm0+YeOtHbV7q67M+sfFr/7u8LftGvvdYURekjQatBnxGRkb7XxSLydPK2pbiigliVoEFISxN++InZfO7kSfx22Qf8+fXtidzeoaVwrP3jHD3lwIk1SYsUQUEpOsK21HC4kKdzgDJzI//INlXZJrftTTZvzTXEFeleYNBab8VJaLi8V2QQIdZ8oVbXYsOFQRuDOGsHw0Ko7OgAzlrAAgP/z2IgtNQBvp9N+gjrBMabkOBCwLmlXv+6WAUGfch/64nNS+HXJ8TO9Us0EWHQGFXIsah4B977W3L2oyjKkCJoGLTMqwAFwBhzABiVnC0pEJ4lGqsSNCgiwn+eN4t5E4p4cEUApyZVySqAb2yA2RdEnne5YDnFsYeYxyOv3FZddnbY1/4CA7Biyy8sGqtg2pn2+23LrLPmqlNDzponLNrqI0OeBWMi1/nfp7050oXKLbEuXrwQX0utFXdgZ5MGyVnzP7OzwzpT0Tlr/p/FQGjxnET/7yZIFadzMHPL7P1OAHd12n251h0wsPYdtTsBA+LCZMsAACAASURBVAd39v8ZQelPGHTZLfDkvydnP4qiDCmC/oXr8mZ5AiAik4mcaKAkmI/OGcs1p07lJC8Xrb+ICOfMGcu7u2vZWTOE+zv5qygd+T6x1h/yywETdnL8BQbu6M51tltHpGyarSTd9rIn1qJEmD8M6g8vOmetpwIDfxg0r8yGAeOJGifEwI508g+Lh/DsUFcN6sKGjjZfqDa0J+f2JaDXmn9/jiBizbmKzllzn8kJyKz84Plv8fYH/Z/YcGC7FZBBcPtMywgu1qo2a36boihAcLH2/7DzOu8RkXuAl4DvJG9bSnFeJt89ZwbZGekDftaS2WMBePq9PQN+VkrhWmL0NV/N4aYbuD/WIWfNP9Tc9UDz2mTklsLkU2DHG1BXYRvigg3vpY2IDIP6RVB+LGctVhi0KFxQEa/IIFqsAdT4miI7ly+7yCcmfU6UExCxwqCJKjDoJtYCjIlynzuvNHIyRCgPMC8shAfSvsP9zINMi+h2b50Nob75u2Dr2xrszzZnZLA+a53tUPOBFdftLfHXK4oyrAk6buopYCGwEVsR+g1sRagyBJhYmsuscYU88W7lYG8lsTi3Kre/Ys27v8HLWwuJF+es+Vwg9wc9r8yKtY5mK7KcsyYSOR/UtZhwuJBtTwUGoTDoSJ9YiyMimg92F2v+GaH+Z4ZyvKKGokPPBQYDpb/OWkTOWqEvtOx+PwW+zzMQsTYAZ61hrxVS7z8XbL3LDcwuCuaWHdgOXV77FC1IUJTDnqAFBlcDz2FF2jeAe4CbkrctJdEsmT2Gt3ccZE/tMPqvdCeU+hsG7dFZyw0fnWjxC4hJiwAvJOty1iAyv6o1Sqy5kG1PzlpzLGetlykGxhsK7io2i6fYPfnHTjkHJ7swthMVMwya4Jy1fom1ahsuzCq0Xy2+PED3jESEQd3PvD9izd2z4/VwzmNvtDd5jmBhMLFW5WtqrRMPFOWwJ2gY9N+A44HtxpjFwLFAPxM9lMHg7KhQaH1LO5/53et85+E1dHR2DebW+k9uGUh6WNz0lfwoseb+8IfEmq+bv3PWcsuskzd6tn3tBCNEibW6qDCoJ9b84sWfHxZKxk8PFgZta7Q5aKG2GNm2D52/yMAfWo3lRLXGEGuJLjDIjiqQCdLMtrHK/gxE7P3tjTY3zB+2TYizNhCx5v17aK2DPWvir3ctR7KLgjllEWJN89YU5XAnqFhrMca0AIhIljFmA3BM8ralJJqjRuVz9Kh8nlxbSWtHJ1/680pe/6Ca+9/cydceXD00BVv6CLjg93D8Vf27P6sQ0rPCYdD2ZtsGZESWfe13gUJ5VF7Pt8mn2GOh31nztZmIDoOOmgmFE2D0rPC5tHSvlUVTeHoBBBNr0T3MwIZCa2KEQbMK+56zltQwaJTA2rchslVJU034ZxBqiVIX3ntWfmJad4TCoP3IWfOHqLe/En+9azkSNAwa4ZAGbPWhKMqwJahY2+X1Wfsb8IyIPApUJG9bSjJYMmcsb26t4Sv3vs0rW6r56YXz+M6S6Ty2uoJ/e2AV7UNRsM0+H0qm9u9eERsKdX+s25tscYGrOvUXGDjh5EKux10O8y+Dkb5h8X6xFl0NWjAavv5epFgDz71rjsw/yy6yxQq9iQi/a+YongI1W8Ov/QUGMXPWnFiLUQ060AKDri77/kHCoH8+H5beEH7dVG2LCyCyytYftk1E644BhUG9383IieGJFr3R1mj/PQUWa5vCzaA1Z01RDnuCFhh80hhz0BhzE/AfwB+ATyRzY0riWTJ7DF0Gnl2/j+uXTOeC4ybwxdOO5IaPzuDxdyv58ZMbBnuLh5788nBj3LbGcBgQPGHhC4Nmj7STDQBGzYBP/Nq6ew5XYNDRZltmZPqctZ7I8NqD+PPPROKPnIrlrJVMsSLO5br514Ry1vxizQ2b94m1EdmADNxZa60DTHyx1tlhq2p3vBo+11QVdtZcGLWlLlJcZuRYF3RAztoAqkEbq+xUiqmLYftr8Vt4hAoMAuSsGWPF2oSF3j41DKoohzt97iRqjHnJGPN3Y0xbMjakJI/pYwo4a9ZorvvwUXzx1LAbdfWHprLoqFLe2NpLQvtwJa/cFwZtCocBIeysuVmVLgTaE06shaosg4i1HF8Y1CdsAos130io4in2eGBreI2kR+Z4xQuDikQ6irtWwq9PtIKqL/hdPT+Z+d4cVE/cNNcAxk4RaPAcrqbqsKvkD4O2+Vp3iNhn9bd1R1eXFYBpGXYMWEdr3+5vqrLu3+QP2fv3vNv7ejeDNbvIVpH29n6NVfbfg4o1RVE8+tH2XRmqiAi//exCvn7mMd3mhE4py2N7dQJ6aw018kaFnZW2KLGWmQsY6zL53Z6ecGLNCRW/Y9UTEWFQn/Dqr7MG4VBoS511cpywgdgFBhk+sQb2czuxtv7vsH8DvPHb+J8l3v4gLAxDhRu+EOSuN63T1nwgRs5affewbaz8t6A458/9zPrqrjVWWUE5eZF9HS9vrc2rBnW/494qPF1xwdhjrdjWalBFOexRsaYAMLk0j7qWDg42HWaGaX65FQzG2KpDfxg0wycsGn1uT09kFVrXxDXQzQwi1vI8Z602cnB6v5y1yfbod9acWEofASNyIsOgjfvt+0SP6srICYd/d7xujyvv6puLFU+sOeHlXE2AnW9GNh+GyDBoa70N07rQc5A2IPH25/rT9TVvrbHKurKF42zOZLy8NX+fNf/7x8KJtfJjgoVNFUUZ9qhYUwCYWGJFyrbqITySqj/kldvmoy0HrcPVzVnD/qF1Ya/ecGHPusrI172RkWNdnvbGvoVBQ33ZfK0xMvNsi5CabfZ1a11kE96sqOkB/gkMEXvynLX2Fqh4Gyb+kxUMq+6L/3kcPYm1jCix5hytnGLY9Va4yjIvRjVo9ND5INMQetyf9/MLibU+Omv+fw+TFsH2V21oNRZdnbaJcmZ++PP0KtY2299B4fjgBQnxiDdnVlGUlEbFmgLApFL7R/CwC4WGphjsD4eqHP4GsU1BnDUn1nZHvu6NjNywuIsOgzYf6DlxvaXW/vF3BQ+O4imxnTXonuNVt9sKglh7am+GylXQ2QYnfwUmHA9v3B58FmZcZ83bh3O0pi2B3W9DvTcSLTe6GrQunPfl/zz9ddac2C07OnIfQejqivz3MPlDVvztXRt7vT830P08WuM4a6VHWcfTP8Ghv+x5F340LrIdiKIoQwoVawoQdtZ2RDlrv3xuM995OE7y9FDGFQ007rPuVnSBAVgB0dURLGcN7IB3/+veyMixo4sgMgyaVwamKywqoonVwwxsDlZND2Ktm7O2u3dnbcdr9vXEk6xgq/kANj0V/zO594ZIZw+6h0Eb99k2JUf/s3Wfti6z550Qysix1101aIRYG0DO2kDCoC0H7b8HNwEjlLf2auz1/jFmQcOgZdPs94lw1ipW2d/nloCjsRRFSTmSKtZE5E4R2SciMf+TUyy/EJEtIrJGRBb4rl0uIpu9r8uTuU8FcjLTGV2Y1S0M+ujqCv7vrR1UN/SxWm6o4OaLNjpnLUYY9OAOewxSDQphpyxQzloO4IWoosOg0HMoNLp61FE8BeorvKkIUX3OMgvCzlp7i312LLHmCgx2vGHFTF4ZTD8XiibCa7+O/5mgF7EW1cy2cb8VPUecaF9vfNIe3ef3z1x1jWUdWQNw1lwYtGiCbYzcF7EW3SC5aIIN77p/J9H4CyPiibX2ZvucRIo15/TufH1gz1EUZdBItrN2N3B2L9eXAEd7X9cAtwOISAlwI3AicAJwo4j0cwCkEpRJJXnsqAn/8Wtu6+SD/Q10GXhm3d5B3FkS8YdBXVNch/ve/RGOFwZ1+WOhMGgAseYXHxFhUG84fY9irRdnDewg8JjOmldgUO+14ogZBs2xAmPn69ZVA5vUf9KXbNXjvvXxP1dLrRWH/j50ECMMWmVFT9EEO2d1v/ds9/khHAqMbjScmRcZ1t26DF68Of7e3P7A/sz9jZGDEBo95nNa/f36omn//+yddVwcd/7/n7OLw0KCQwgBAiSBuDXu0qRtUkldU3e7XuW+v17ter3a1b1X17TpNZW0cXc3EoKG4Bpcd+f3x2eHdVgImpvn45HHsrMzs5+dhexrX28zD4O2krNWkgbIpvCsh9/ZV4OWZ4vbrJ1q7pqKSi+lU8WaLMubgZaady0GvpAFO4E+kiSFAfOBNbIsl8qyXAasoWXRp9IBRAZ4ccrMWTuRX4HB+H/7H0fzu2lVnYyXv2iuWl1o7DLvaXpMcdbKT5v2bQnFRVLCoE41xTV7PgtnzSgMW3TW+thuV3qtlaQKYeYoZ03pm+YoDFqSJnLm+k8wbR+ySNwqocqWcCQm7VWDKoK5/zhx6+5rGvkFQuAorTtsCgzMnLV9n8HGF0xNgVui9ox43911Qiy2yVlTiiCCTNu8gy0rW82xnmkqaRwLMKUStDOctco8x+6fisq5TH1V+3sy9hC6O2etH3Da7H62cZuj7SqdSFSAF4WV9dQ0NAGQlCc+UC4YHsb2tGLKaxq7c3mdgzI4vSJXDEZ3s5Oz1uYwaK5ok2HtKtnDPEfOunUHWM6gNKc1Z00ZLu6oGrSiJWfNS1wLgMiJpu19+ov5po5ys5xZn00YtNgkeiLGi1trUezua8xZq7IUwErOmuIWKQn02XucWJ8xjNw8cqwNYk3Z1/z3wSfY8TnMw6CS1LIAK04BJAgYKO57+AnR7Wxhhz3Kc0wi/vSu9p9HRaW38tNtsOLu7l7FWdHdYk2ys01uYbvtCSTpdkmS9kqStLeoqB0z/lSaiTRWhGaVCnftWG4Fvh4u3DIlmka9zNrj52ooNEiEDcEyDOrWxjCoItYaqpwLgYKVs9YBYVCvACFucg8az+kgZ01xW3RhjtfkFWgSDQoDJorCg9bCaa06a0aRVV1kEj39FbFmdZ3dfUX1pHXOmpsPomlxjajQLEkV27OcyM2qKzdd7zaHQY3viXkY1HwShjXmkxegFbF2Uohi5T0wb13SHmRZvNdxc8X7rxSNqKj8L1F2qte7yt0t1rKB/mb3IxAD4h1tt0GW5Q9lWR4ry/LYoKAge7uoOMkAY0WoEgpNyq0gIdyXkRF9CPPzsAiFvr72JNd8tPPcKDzwDhLjjsC+s6Y4ZeaP2cPVS4S4wLlKUDB9KGvdwdXDcru7n6lYwRxlVJI9MSRJojlu3iFx38PKWWusFseX51jODDVHERWRE0xD7RUiJ4rq1dL0ll+XI7Hm4i668jdUCxHTVGsq8ggbAVo326pbh2FQs5BqZa5pKsLp3S2vDUQYVHEylTCos/lcNcW2oVqfYCGs9U22+yvOmvL75N5Co9uyTNFkV8GZ6tGWqDOK3D6RIsycpTprKv+D1FdaNgTvhXS3WPsFuMFYFToBKJdlOQ9YBcyTJKmvsbBgnnGbSicSpThrJTXoDTIn8itICPNDo5GYnxjK5pQiquqb+HhLOq+vTWF7WgnXfLSL4t4u2HyCTU6TRYGBJ8LklVsPgYKpchGcqwQ1fz5PO/lnATFQmma7XRmVZO8YEKHQKqOwts5ZA/HhXZErQpp212QUkEqFpjkDJonb1hwaR2JNGX3VUG0WTjR+yXJxhwl3Q8Iiy2PcdcLN0jdYFRiYvR4lBBoyFHL2gb6VkL35+ryDQF/v/H/mSlGEOd5BgGzfCbUek+Xh59gpO3NKCCuFsxVryu+1bz+Rf1iY5LgdjIrKuUp9uSrWWkKSpG+BHcAgSZKyJUm6RZKkOyVJutO4y0ogHUgFPgLuBpBluRR4Dthj/PescZtKJ+Ln5YqfpyuZJdVkFFdR12ggMVw4MwuHhdHQZODx5Yf5x+/HWTgslK9uOY9TpdVc/eFOCivrunn1Z4HyQQuW7pky1Bxa77GmoISt2uqs2RM2AXFQnGq73VHDWQUlP8l6H3dzseagxxqYXrN5vppC4CAxbeBUO8UamHLNqu0k6s99BkZdZ7m/u6+pitVcBLub5b8pIdBR1wu3Lu9wK+s7YxkGBefz1qqLbEO1zS1g7IRCzQsMwHEYVBGwfQaYtpmP22oP5Uax5hdhrOyVncvpU1E5V5Bl1VlrDVmWr5ZlOUyWZVdZliNkWf6PLMvvy7L8vvFxWZble2RZHijL8jBZlveaHfuJLMuxxn+fduY6VUwMCPAiq7SGY7niwyHBKNbGDOhLoI87vx3OY0KMP/++YiRT4gL5bOl4cs7UcsN/dmMw9NK2AOZiwTyHDEzizWmxprO8bQ1FGNmr7AyIFZWojbWW21sTa/5mYs28wEBJzq+vcjxqCiB+Pky6H8JH2T6m0QgRl9VCkYHBIJwjD1/7j7t5i552So6XdyvpCxYjtaxad4B4PcUnxWOKK9daT7HaM5bOGjift1ZTYsdZU1rAOBBrktYUNvXoY1+snTHWVCkzXqEDnDVj2w7ffhAxVqzDmZw+FZVzhYZq0WC8scZ+mkIvobvDoCo9jAEB3pwqqSEptwI3rYbYYPHhqNVI3DwlikkDA/jwhrF4uGoBmBATwNOLEjmRX8mB02XdufT2YyHWvC0fU8SbM2FQaEcY1Hh+eyHNwFhANvbeMuNsnbXaUuEA2asEBSEW5j3nuJo1cqLIWat0UHDSUCX+c2zRWbMTBnWEu1UFaPPPZs5acYoQt77hIozYmiCpK7fMWYM2OGt2wqDmzZWtUSYvKPl/Hr72nbIzxiKXjgyDlucIgaYLFdcudJj9itDGWvjyUjGaSkXlXMLcUWvove6aKtZULBjg70XOmVoOZZ8hPtQHV63pV+TuGbF8c9sEfD0s51GePzQUV63EH0d6aS825YMWbIsIFPHWWiWoQrOz5qxYU5w1B2FQMIX4FJTu+/bcOGjBWTOuScnvcuSstUZz3poDd601Mdmcs2YnDGoPdzt5d2BZWVqSamok23+CECRKwUBFLhz+wXRcY63IUbNx1pwQa7IsCgysfx+Uc9h11qyqWJV2HNbf8pWKZPMw6NlWg1bkiIpfjfhyReREyN5rm9NXmg5p6yB9U/ueR0Wlp2Iu1npxKFQVayoWRAZ4oTfI7MksIyHMQRjLCl8PV6bEBvLH0Xzk3tgh3cJZsxJrinjz7qwwqJKzZi8MamybUWI1gLs1MeTbDzSuxkHvZu6YsqbiZON+7RRrYSPEdXKUt9aqWFNy1grFPi5uLT+f+bW0V2BQXSTCxUoj2cjzRMVqWaYYq/XNlfDTrSYnsNZK7DY7a06EQZvnglq3F9GBi4fjnDVrsQa2AuzMKXEO8y8Pilhrt7OWDX5mDmrkeSKnL98qp0+ZT+toCoOKSm/F/O9MFWsq5wpK+w69QSYx3MGHrR0WDA0j50wtR3POcjROd2Au1tysw6DtzFlzZnoBmMSgo55kvv1siwxaE0MaLfQdYPu4srYiY5d8R2HQ1tC6ivwnRxWhTom1atNc0NawyFmzEwbNM/aUU4ayK1MXTu+G1f9nEiaKQ6msTwmDurgL984ZZ625x5qVWJMk4xQDR2FQsy8BjkKbSiWoebsUrYv4XTqbalDz9zlosLhVWtUoKI6go15xKiq9FVWsqZyLRAWaPgyV4gJnmJsQglYjsfKonb5gPZ0WnbW2hkHbWg2qtO5wMPo2INaBsybZDkk3J3CQrRBSxE3RCXHbXmcNIHISFBy1n3vltFgrNiXmt4S9UK5yHoBcY085JQwaPEQcs+UV2PMxJFwstjeLNcVZM1ufsyOnmkdN2fl9cDQftLHGqorVQWiz7JRlCFTBUY5ba8iyCAGbO2s+IeK20iplQXHWVLHWMqlrnRu3ptJzUMOgKuciwTp3PFzFr8XgUCcFB9DX242JMQH82RtDoa4epg9Qa7Gm3He6wEARa07mrPkEwYWvw/Ar7D8eGCdEhvk1rT0jPsA1Lfz5LnwJLvvYam3GNZ3JEm6No2pNZxgwURQR2GtAq4iQ1nLWqgqdu64WBQZm19XFHTQuxuHvEvgbw8YarXD+ik+KEVaXfiiaDiuit1lMmglkZ0dO2Rs11XwOR86anZw183UonMkSjqg1Hn4mgdkWakqgqc6yn55nX3EtKq2+VKnOmnOsexY2/LO7V6HSFsy/6LQ397MHoIo1FQskSSLS34uoAC90VoUErXH+0FAyiqtJLuiF3168g0T3fOsKyPa27nC2GhRg7FLLPCVzAmLFh7p5PlVLPcwU/CJMTpNC84QF+excNYCIcUIo2SsyaBZDDgogzHPWziYMKknivqEJ/PpbhhrjFwgXacknQtT5x5iqamsdOWtO5Kwp+9hzWh05a45y1szFWl25EGTmlaDm+7cnDFpubNth7qxJkqgMta7kVXPWnKO6xHStVFqnphR2vu/8dJDOQHXWVM5Vbp0aw90zYtt83PzEUCSJ3lkV6h1k66qBWTVoWwsMzsK1Mqe5ItQsFOqMWLOHMj0Azl6suXmLQgN7RQaKsHB0Ddy8xaD42jLHItWc5vNIdsLUxtcTaPX7et7t8PBxMWdTeVypglVcKvN2Kd4OhJY1LYVBvYOFmDMYLLc7I9bsVYIquPu2zxEwn15gji7U1llTwqLVxWc3NP5cp6ZEdR/bwoEv4c/HhMvdXahiTeVc5Yqx/bliXP/Wd7QiSOfOuCh/Vh7J630Ncn2CbIsLQIg0V2/HLpE1bW3d0RqKCCm2FmtOrscaRdz4tbO4wJzIiWK0U5PVuLG6cnHNHPVpM7/OzoRBNVpxPjdv29Cvcq6AOPvHKQTEQlmGaJdhL6fOO0i4AK01zay2MxfU/ByyXvSxM6ehytJptTeVQBky7TAM2h5nzWx6gTm6UDs5a0YBIuvFdVCxpaFGVNI2VIlGzCqto8woVr44dAf1FWK2M5Iq1lRUFJaMiSClsIr/+/lI7xJs42+HGY/bbp9wJ9y6puX8MHMGTIYR14jmox2BX39jvpVZRWhtafucNTCJyPZWgpozYJLoV5az33J73ZmW12ch1pwIg4IQOPbEdLOzZkesmRMQJ8KlZ06JMKirt6hqtViHbCu0rKkuduyy+jjotWbtrNlrx3GmBWetvWKtIluE9q1Dtrow21BeVYGp2EMNhdrHfO6reo2cI9dYqV2R231rqK8Qf0PuOlWsqagoXD4mgntnxvLt7tM8tvww+t4i2KKnwegbbLd7+EFIovPn8QmCS96zLyzag0ZrzLcyirWCY6KaM3xk+87XUWFQMM0Otc5bay1MayHWnAiDghA49vIAlXO1KtaMDmVJquX0guZ1GAVNayGuGjvTC5rPYUfsNDUIkWgevtVoxeuxDoO66exXBSvVoG3N+yk3zn+1/qLhEyI+wBR3qKleCOzQoeK+mpNlH3OxpoZCW6euAkqNeaIV3dgloK5CCDV3Xftn7PYAVLGm0qFIksRf5sXzwOw4ftiXzWPLD/e+6tCehnm+1bY3hCs09pb2nasjnTUvf9G3yzpvrVWxZia6nHXW3HUtO2v2wqDmWIg1O86fIvasm8VaU13ieM1K/p15RWhDleU6FazdMqUS1LzHmvm+st40EN5ZKnIsK0EVdGHGdVq161DcYHsVrSpWYk0VtK1i/rfUrWHQSvGFx12nVoOqqJgjSRIPzY3n9mkx/Lgvm8ySmu5eUu8mIE7kW5WkwZEfRfWol3/7zqU06+0IZw2Eu3Z6l2VSepucNSdbokSMhX6jbbe7+wjx2trr8Q4QrlVxirH1iZWzFpwInv6QubXl81QXOQ6DNo+tMnNdFIFlLTTdfS3bcSgNce3R3vmg5Tn2cxN1oeJWyVtTxFqIItZUIWIX81w+1VlrHSUEqguzLWjpSuorTc6aGgZVUbFl8UjxAXo0p53d11UEAbEilLbyEdF6Y8Ld7T+XeweGQUHkrdVXiPCsgrNiTevmfO7dghfhojdst4++AeY+Y9+RsiYg1hQGtX5ejQaiJkPGFsfHy7JwVxwJTM++YsxXlRNiLXSYaK5ae0ac11FDXGh5PqjBYL/liEEPlbn2HdRmsWb8AFXEWcBAxyOzVCydNesCDRVb8g6BLhxCh3d/gYEq1lRUHBMXrMNVK3Est/dazz0CJUSXth5GXHl2lZwefYwNcdtZTWpNc96aWSjU2TCod5BzIqsloqfB+Nuc2zcgTriTdWdsc9YAoqZBeZbtKCaFunIwNDoOg0qSbXPdZrFmFQadeI8Ike79j3BsGqvtV4JCy87ano/g9eG2uThVhcb+c844awWm7d7BqmvkiJoS8WXJO0h1H50h76Bo7+Mb1r05a/WVYpycKtZUVOzj5qJhUKiOY7mqs3ZWKPlWSDDpgbM71+T74Zrvzl4kKfTpLypWTxmLDGRZCAdnnDVn89U6ioCBwm2qKrQvVqOniltH7pqSN+jXQlsbnyArZ03JWbNy1sKGw8BZomFocbLY5jAMalyrPbGW9IsQekqLBIXmHmt2ctY8+ggHrcoqDOodJPLuVLFmn9pS4Z7qwtRr1Br1VeLvJXykcHdrim1b/HTZWtQwqIpKqySG+XEst0ItMjgbvPzFh27CIgiKP7tz+UVA1JSOWZdC5EThrMmycJJkfQ8Va0bRq6+3v76gwWJNmQ7EWsYmcTtgsuPn8A62DCM2GvM17RVHTH5A7LvpRXHfURjUXl825f7pneJna7GmtAKx56xJkqgINXfWvAJEKxOfYOfGbp0tm1+GTy/o/OfpSGpKxHXyCekaZ60oGV4Z5NjpbY2c/aZpHV1N/hFAhrCRpoKW7shbMxjMCgx8VbGmouKIof18Ka1uIK+8rruX0ru5ZTVc/F53r8I+AyaKD6+fbofPjB/ALYm15nmrXSzWzNt72AuDSpIQshlb7LfJyNgskvC9W5hm4WM1H9RRzhpA9HQRJkrfKO63WmBg9cGbvlGEOiWNCDmZk7Nf9OcLHGT/nLowS7GmDHjvqhDf6T2Qvbt7xxC1FQux1gXO2qntwv207mPoDI118Ml82P5Wx6/LGZQvD2EjTPmx3dFrraEKkE3OWkOl7YSRwJExKQAAIABJREFUXoIq1lQ6lYRw8UGj5q2dJX79Oq53W0cTM1MUC6SuFd9gJ94Lgy90vL9GC36REORASHQW/jGAMfzrSExGTRWh0tJ0y+2NdaLqNXpay8+h5KwpIsRRGBSEOJxsDGt79rWcgWqOvSa6AKlrxGOxc2ydtaydonrWxc3+Oc2nGFQVmtqO+IQIUdLZI6cqc0HfIEaO9RZqSo1izeiedvaHvhJ2b4+zVpYhrm/h8Q5dktPkHRS/S75h3SvWlKIcRayB6W+yl+FgHoyKSscwJEyHRhIVoXMTQrp7OSqdgX80PGHslu9sLtzd240jYLoQV0+Rb1ae5bjAQhFjGZtFjptC9m5oqmtdrPkEiyKE2jIRvm7JWQMYshj6RtkfDN+8bg/hkplXg8oypKyFmBkQMhRS1phycxprhXibeI/jc+pCIXWd+Lkq31Qo4hMMsrHCVNeJf6/KB3dlXvvb0HQ1NSVCAPuECEeztqxll/VsKTkLsaZ82eiumZx5h0QIFLpZrBnDnuZzipWwaC9DddZUOhUvNxdignwcOmtNegM/7c+mSd87rWkVIy7ubStacNc5nh3amSgCzF4YFERem0+obd5axmaQtKJVSUs0TzEwhkIVsebqQKxpXeDa5XDxuy2f17qJbmGScKfi5hqnWcjGPCEg94AQjP3Pc3w+XagICdVXWTlrXTByqqne1AajO/tvtQWlbYtXgEnEdna4+GyctRLj5ICyDNA3dtiSnKKhRkxZCRsh7rv7it//7nivzcWa4qz10rw1VaypdDpDw30dVoT+djiPh5cdYkOy2jVdpQtQ8tYchUElSVSFWuetZWyG8FGtfyO3ng/aUCUqL1sSpoGxrYeEPazGU6WsEbexc0wfikoo9PQucduiWDMmfRefFI5hc86aMoWhE4WI+Yd2b+lX1lAlwopKzhqYqmk7g6Z6U5FIWUbbj1fGPBmaRA+/rqTgmHBnlZF4kiTcte7otVZnHgZV+hWqYk1FxS5D+/mRV15HSZVt6fbqJPEfnto4V6VLCB4CSC0XN0RNFc5SwVFxv74Scva1HgIF2/mgDTUdk2vo4WdZDZq6VoQ/fcOFS+YTauoYn7VLOIQtFkIYBYci8JT79kZmdTTm4bDe4qwpTqCFWOtE97E0XQievlFQnt12d6wkzZRmoIRTu4p84+9U6HDTNutea8Up8OYoOHO6c9eipA54mDtrvTN/ulPFmiRJ50uSlCxJUqokSY/befw1SZIOGv+dlCTpjNljerPHfunMdap0Lgnh4huNdSi0rlHPRqOjpvZiU+kSRl4Ht641iRJ7xJ8vxNEv9wmHI2uncCicEWvWYqehugPFmvFvpK5CtEqJnWN6PGyESOqWZeGs9Z/Q8vkUZ61ZrFmFQTvTWbMQa73EWbMQa11wjZQQaOxcIdrK2yhqStMhZrrlubqKskzhJvuZ9fjz7Wf5vp/4Xawx90DnrqU5DKpTw6COkCRJC7wDLAASgKslSUow30eW5YdkWR4py/JI4C3gJ7OHa5XHZFle1FnrVOl8Eo0VoUetBNn2tGJqGvSE+npwNKd3fttR6WW4uIk5oy2hCxFtUnIPwKr/E/3VtG4Q2YoAAjFfVNKaQlcNVY7z1dqCuzEMWl8F+z4T4jFurunx8JEipJl/WDRv7T++5fMpUwyUYduKW+TmI1qrdGavNcVN8+3Xi8SacS6oV4DpGnWms6a4Ycp73Ja8tYYaEXLsN0YUrnR1kcGZLNGGxjyHVRcmwsZKlbEy8aQ8u3PX0lwNquastcR4IFWW5XRZlhuA74DFLex/NfBtJ65HpZvw83Slv7+njbO2+lgBOncXbpg0gPyKOorthElVVLqFwReIFiR7PoJ9X4j8L1cnqlc1GhhyEez9RLRN6EhnrTQdXhwAa54E/4GWOWlhI4UDs+djcb81YenhJ9wPZaarItaUkVmdKUQqcoXgCYzrRWJNcdb8jU2FgzvfWdOFQ0iiuN8WsaZ8UfCPgcB4MQ+3K1HEmjm+4eILRnWRaHmSZWzm3OlizSjM3HxUsdYC/QBz7zbbuM0GSZIGANHAerPNHpIk7ZUkaackSRd33jJVuoKh4X4cM8tL0xtk1h4vYMbgYEb2F5V55mJOlmV+P5xHTUNTu57vnyuP8/OBbhwerNL7mfO0EET15c6FQBUWviK+yf/3DtHItiPEWuwciBgHk+6DG1bAXdvFxAEFpcjg8A+iLUlAnP3zKEiScNea6sTwec++psc6W4hU5AqnRRfeC8WaMQ+ws6cYFKeIwhNdmHB12yLWlErQgIHiHF0dBnUk1kC890XHTQ2eKzpZrNVViFnIGo24BTVnzQ726vgdtau+CvhRlmXzToyRsiyPBa4BXpckaaC9AyVJut0o6vYWFakVhT2VxHBfMktqKKgQkwwOZJVRXNXAvISQ5jCped7answy7vlmP8v3tf2PeU9mKR9uTmfFQVWsqZwFWldY8qnIYRt6mfPH+QTBha+JfLCcfbZD3NtDwiK4ZZUQkDEzRO81c3zDhSPWVCsEpsaJ/9qVvDWfEMuQlU9I54ZBK3JFwrku1Bga6wVte2pKQONiqijszBmqsizCoAFxooF0nwFtE2tKJah/jDhHTXHXNR+urxLXqiWxpswR7hvdNc6aUsGtdRHha9VZsyEbMJ94HAE46op3FVYhUFmWc4236cBGYJS9A2VZ/lCW5bGyLI8NCuri8TUqTjM3IRQPVw3XfbyLwso6VicV4KqVmDEoyBQmNctbW31MfOM+0o4q0VdXi8HY6ogrlbPGrx9c871lg1xnSFgEw64QP3fF5AlJMrlrreWrKVhXgCp09sipyjyRr6YLE6ExxbXqySg91hRRa+2s5R0yNRk+W6qLRH5ioHEOcN8oKG1D+46SNJGr5uFnalVT3EWhUKUQwlqs6YxirTJPhEB1YWLGbnknf6GurzCFP8E4zF111qzZA8RJkhQtSZIbQpDZVHVKkjQI6AvsMNvWV5Ikd+PPgcBkIKkT16rSyQwK1fHpTePJOVPLVR/u5PfDeUwaGIjOQ4Ryhob7NTtrsiyzOkn8R9jWMVXbU4vZmV6Kr4dLs4unotItLHxJjNXq62BAe0ejdIx3phACLJ01c3xCREJ9ZzRTNRjEB7YuzNRctje071DEmoJPiHCrmox5tivugWU3CGfpbFHCloGx4rZvlHDWlL5/FXnw+jDI3mv/+NIM05cLJRzuqMigqlAUJHQUZ7LEbR+r33nvIOFMVuSI4oLIiaJatKoAmho67vmtsSvWVGfNAlmWm4B7gVXAcWCZLMvHJEl6VpIk8+rOq4HvZNliou8QYK8kSYeADcC/ZFlWxVovZ+LAAD5bOp6C8jpyztQyL9H0IaGESSvqGkkuqCSrtIYQX3dOFlTS0ORcmESWZf695iShvh7cOCmKsppG6ho7ecahioojPPvCfXth5v91zfMNu1y4eRHjnNtfqQi1dtZ8ggBZjJzqaKqLhJvmG24Si70hb02ZC6rQ3L6jUBRp5B8Rlb/H/nv2z6VUgipCq2+UEB1KKPP4L0IUpa23ezilaaIABcQXBY2rZa+10gzY+CJ8MB1eiYOf7zr7NSsoDXitnTWNRrzfWbuEYBswydjaQxaTODqL+krLUVPuvqpYs4csyytlWY6XZXmgLMvPG7f9XZblX8z2eVqW5cetjtsuy/IwWZZHGG//05nrVOk6xkf788Ut53HB8DAuGBbWvD2xn8hbS8qtYPWxAiQJ7pw+kEa9zMkC5/64NqcUs/dUGffMiiXS3wtAdddUupe2juE6G4IHw2Ufied0hpacNeickVPKB7PSzBd6kbNmNsPUx7j2qkI49J1wjfpEwv4vzv65ilOMfcqMWUR9o8Stkrd24ndxq4wXM6ehWlzPgBhxX+sqZvcqbl1dOXw0Cza+IAoXIsZBymoxT7YjOHNKrN1e02nfcMgy5qtFThQpBtC5eWvKvFwF1VlTUXGeMQP68s41o+nj5da8LdGsce7qpHxGR/ZlxqBg4zbLvLVtqcUUVlqKsLpGPS/9eYJ+fTy5cmx/wvxEm4V8NW9NRcU+Okc5a2auUUvoGy1HcjmD0sVeF2Y2CaCTZ2x2BDZhUOM1qsyFIz+I5rXjboPs3VCUfHbPVZwiJlAoRSLmYq32DJzaJu4rEzbMUQa4+5vlWAbEmdp37HhH9OG7dR3cugamPw6NNZC51fF6tr8NK+51bu1nsoTItPcFRfly4OEHwQkmMdqZeWt1FZYj4lSxpqJydgTrPAjWubP6WD5HcyqYlxDCAH8vfNxdLPLWTpfWcO3Hu7j03e2cLhW5FnqDzAPfHeBYbgVPXpiAm4uGUD/hLuSrzpqKin0C40HrLsZWmdNah/6GGtj6OrwcC19ebDkGqzWU+ZC+4cIB9AqwdNaKU2Hdc3B0uXHkUhvFYGdgMNgJgxqF5pEfxPpHXAUjrhYO29m6ayVGsaag5DyWZYqZsIYmiJsnwpnWOXLmbTsUAmPFtawsEGIt4WKIGCMei5oiKiRP/ml/Lfom2PY6HPgS8g63vnZ7bTsUfI1OWv8JQogq99s6naEtqGFQFZWOJzHcl10ZolP4vMRQNBqJhDBfi7mha4yFB2dqGrnqw51kldTw5IqjrDpWwFMXJXD+UBGeCPEVrQ1UZ01FxQG+4fBENgyYaLvdow9sf8uy5YMsw/4vxUzHtU+Jhq2ZW+HThc7nnVXmCUGjhMl0YZbHbn8TtrwCP94snuftccJN6k7qy0HWW4o1Zf3HfwV3P9HexScIBi2AQ9+2P2m+qV7kfQWa9clz14nnK8uE5N+F8zn6RkCGQqtUbvO2HQoBcWII/W8PCRfNPIfS1QNiZsLJ1faF8amtpjYuu95vff0tijWjs6b8vrl5iYkfnTXgXd8EjdVqNaiKSkcz1Ji3FhfsQ3SgaHeQEO7L8bxK9AbxH8nqpHwGhej47vYJVDc0seCNzXyzK4u7Zgxk6eTo5nPpPFzxcXdRnTUVlZZwcbOzzR2u/FK4NN9dJwREY61o8vvLvcLpWfoHLF0J1ywTrs3Hc51rvlqRJ/K9NFpxXxdq6axl7YCBs+GOzTD/BeEy7f6wY15rezEfNaXg4iaEhmyAxItNfe9G3SBCpif/aN9zlWYIYWjd1LhvlKjoTFkLg86HMOOQdOtQaEm6cP3MBYrSAiT5d+H+BcVbHhM/H8qzxMQNa44uF30CR14nXMSWQuP1lSLE6kisKeHcAVNM2/wiOi9nrUGZC2onDNoTHNs2ooo1lR6DkrdmXiU6tJ8ftY16MoqrKK1uYHdGKfMSQxjaz49vbp2At7sLV4/vz6PzB9mcL8TXXXXWVFTaQ/Q0MR/11Fbhcn0yHw5/L1yZpX+Kaj6A2Nmw9HfRjPezC1vvB1aRY2qQCkaxZnTWqoqEIImeKnrGTbwbBi0Uobu2hFo7GvNRU+YoodARV5u2xc4WPcV2vt++pP0io2AKtCPWsnYIATLoApHv5e4H+VZizbwSVEE5l8YVpj9m+5xx88StdSi0qQGSfhGj16Y8KNy5vZ86XvsZBz3WFAYthJtWQn+zamW/iM7LWTMf4q7grhMCu7ED25V0EapYU+kxTIwJZNbgYK4ca/pjH9rPVHiw7ngBBhnmJYhQZ0K4LzuemM0Llw5HspPQGurnoTprKirtZfjlMOcZOPGbEGFXfwfTH7WdjhA+Cm78FfT1IoetpZBoZZ4pHAbGAd8FYsC3Mtx7wGTT49P+KkYT7fno7F+PLIuJElv+3TaBoIg1Tyux1qe/EFHmfe00Wpj6sKh6/GA65B5s2xozNgsnyzqPUHGlXL0gZrpI4A9JtOOspZkqQRW8/EUO3IQ77ff88w0T4vjkKsvt6RvFtU+8VAi+2Lli9qzSW84aRz3WFDRaiJpsua0znTVF4FsXGECvzFtz6e4FqKgo+Hm58slNlj2iBgb54Oai4WhOOZklNYT5eTQLOACtxnFbhFBfT7andUKvKBWV/xUmPyA+UMNHtTzFIXgIXLscvlgEX14C85+HUzvEB374KNEgGEQYdOBs03G6UOF0VBeJMUQunqbmvgD9RgvnZ/vbMP4OcPcRoqsoWbSJKD8tkuxHXmNb1apg0ItWFQe/Nc2irCuHuc84dw2s54IqXPBvMDTaVj6Ov03kjK24Bz6eDTP/BlMedq6FS9oGiJpqG55WxNrAWeAqKt0JHQoHvxEFEBqNEMnVhZbFCQp37zKFnu0Rfz5sfhmqS8Db+DqPLheVmwNnifsT7oKvLhW95EZcZXuOZrHmwFmzh28/kRNoXbXZEdh11nxNj+lCRauTpnpb17QHojprKj0aV62GIaE69p4qY0tKEfMSQuy6aPYI9XOnsLK+Od9NRUWljUgSDFvi3LitiDFw1TfC3fnyElEoUJELuz8Q+VB1FSKMZxEGVRrj5gk3KmKsrVCZ/pjIhdr1PhxeBu9PhXfPg2+ugN//Iood3hoLuz8Swsya5D+EEAkaJEK7ocMge4/z18CRWOvT3zKR35zY2XD3DhiyCNY9CysfaX0Gamk6lGXAwJm2jykCbPAFpm0hQ0Uj3jOZ4v7Bb4z7XGR7vNalZbEYP1+I5tS14n5jrejnNmSR6f0YOAsCB8HW14TYtUbpseZINNvDL0LcKkUG9VXw8z1iJFVL6JtaP3e9g5w1MBUZ/PoAfHYBvQFVrKn0eBLC/TiQdYa6RgPzEkOdPi7UzxO9Qaa4yoFtr6Ki0rHETIfbNwjR9mgG3LkFXL1Fqw+lkMA6Zw1EcUL+EVMunDkRY4Ubt/45+Ok24WZd+JroFfbwCbhnN4SPFILoo1miRYU5uz8A3whRDDHyGpHgnrPf+XFaNSWixUlbZ7x69oUln8Ck+0T4cMU9LYuMtA3iVnGyzOl/Hlz1LQy/0rQt1BgqzT8q3MYDX0HkJNOYqrYQNkpUmW58Aba8KtbbUAlDLzPtI0nCMS1JhS8uth0O31KPNUdY91o7/isc/EqIfeV6WGMwwJsjRRWyMjHBHoogsyvWKsX7n/ynqKit7vnzaVWxptLjUcKevh4ujI923q4OVdt3qKh0PSGJwgHy7CPCS2NuEpWEp4zd63VWOWsASSuEsxM50eZ0AMz7ByReAld/D3ftgLE3CxHnGyYcsxtWCGFUeBxW/z/TcYXHRR7YuFuEuwQiwb2p1n5TWXtYD3FvC5IEc58ThRmHvoH/3u543/QNQrzYC2NKEgxeaBnKDE4ASSNex6ntorhg9PVtXyOIMOpFr4uw57pnxTX0DhIhWXPi5sKVX4nn/PwiS5HTUtsOR/hZ9VpLWiF+J/pGwzdX2ubRgXDhyk+L5sDvTRbhbXvVnc1izarAAITLm7XTVDGau79t6+4GVLGm0uNJDBctPWYPCcFV6/yvbLNYU4sMVFS6j0n3ClGx4Z/ivrmz5h0MSKLZq8YF+o+3f46QBLj8M9G2wrrAAYSYGXqZeK4jy8QMSoBdHwhXbPSNpn2V2amnnQyFWjfEbSuSJAozpv5F5IEpjWvN0TdB+mYRAnVWFLp6CmGXf1Q04nX3hYTF7V/n4Avgjk3CrbzoDbjsY5PANWfQAuHyFafAF4tNg+DbI9Z8QkHSiiKDugpIWydE+U2/iff8u2ts3yell9yit4W7+POdsONt23PXtSDW6ishdY2okJU0kL3X8tgDX8GyGzpuDFcHoIo1lR5PQpgvcxNCuGGigyojB4T6qc6aikq34xsuwo/KrFFzZ01rbJCrrxcViW0NNVoz5WFx/j8fEyLr8PeiqtXbTGz59RciIXu3c+e0ngvaXkbfIG5TVts+lntAJNrbC4G2RMhQyNkrHKmhl5399QPhVo65CWJmON4nbg5c8SUUHIHV/9d6jzVHaF3E+1WRI1w0fYMQnF7+cP3Pwm21vl6K2B04E276XUxEOPC17bnrK4UQM78m5gUGKWtEg96gwaJK2JykX0RYXinm6AGoYk2lx+PmouGjG8YyKrJvm44L8HbDVSupzpqKSncz+QHxwenpb2ogq6DkrdnLV2sr7j4w91khfr65UvTTGn+H5T6SJEKhp50Qa0eXi2KEoMFnv7a+UaJBrT2xlrYekCB6etvOGTpUtD5pqm1/CLS9xM8T+Xh7PxF95aDtYg1M7TuSfhbCLcLornr2MTYDtpq1WpouChl04SIsnLBY9KdT5qIqKEPczZ1Kdx9xW3Rc5KrFzoV+Y4RYU0KpjXWQuQVi57T9tXQiqlhTOWfRaCSCdR6qs6ai0t0EDBTOkr0wp+K0RXaAWAMYdrlIyM/eLXLglG7/5kSMF9WLLXXkP/4rLL9NODdznuqYtcXNEyO6Gqott6etFy1O2urghQwz3g6F8NEds8a2MOvvwhHd8A9x31GPtZbw6ydCqqlrRfWpeZg7cBAUnbTcvzRd5LQp+w1eKG5PrLTcr75CNA42x8VdhMWP/yrux80TYq221CT2srYLka+KNRWVriPUTxVrKio9ggtfh2u+t92uOGvmzWXPBkmCBS8K92XyA/b3UUSjeQuP1HXCITrwtch1+2Gp6PN27bKOCS+CSNDXN4iiB4W6CrGOtoZAQVTBat1EwUV7CiDOFhc3uOwT0awX2u+sVeVDU51tzl1QvKg+Na+iLU23bCXTNwqCE0WLFnMUZ80ad50Ibfv1F8UpEWPF9hxjkUHqOnFNo6bYHtuNqE1xVc5pQn09OJ7XtlE1ezNL2XSyiIkxAYyJ6ou7SwvNJFVUVJzDkZgYc5OobOzIxqTho+Dx0/Znn4JwgzQuIhQ6+AJRTfnVpbb7XPuj/Q/89hI5UUwoSFktEvVB/Czr2yfWfILhoWOmwfLdQWAsLH5HVPy2Zx1K+w6fEFvBHjhItGopyxTPYzCIaRrKiCyFQQtg67+NxSDG36P6ihbEWrEQzpIEQUOE2MzZK/IbU9eKKRodJdA7CFWsqZzThPp5sP5EIbIsO9VMN6ukhls+30t5bSNvrU/F01XL1LhAbpgYxeTYAKcb8qqoqDhJv9HiX0fjSKiBSBwPHS4crcZaWHGvCOHd/Kfov9VQJYapt3SOdq3JXSTup6wVOVIN1bD2GSFKHFXCtkZbmtB2FkMvFf/ag6+xfceQi2ynLAQZZz4XJwuxVpEtilGsmxEPXiiaMJ9cBSOvFte2qkg0LrZGEXCxc8Wt1kVMzcjeK+abFp2AUV2c/+cEahhU5Zwm1NeD2kY9FXWtd7yuaWji9i9FCffK+6fy8Q1juXxsBPuzyrjuP7uY//pm/nugk+bYqaiodC39x4vQ1/p/iHYQi94Ulat9B4hecR0t1BRi50B5lhiZtfEF8fOiN0Hr2jnP19MJGy5auIy81vYxZQh9kbHIQMkrs56oETZK5D4mG/PWtr0highi7EyDcPcVYc7oaaZtEWMg/7BpmH0Py1cDVaypnOM4275DlmUeW36E5IJK3rhqJAnhvsxJCOHZxUPZ9vgsXrl8BC4aDQ99f4itKY7njeoNMjvTS5DtNWlUUVHpOUQYm+PueFsUP8TM6JrnjTM6Optfhp3vinyzjsrX6434RcBfU+y7qx5+QoQVG4sMlLYd/lZiTaMR801T14m2G2ufFgPoJ9xle86BM0XoXakMBVFkoG+A7W+JaReKo9eDUMWayjlNs1hroX1HUm4Fj/54mF8P5fLIvEHMGGQZVnB30bJkTAQ/3T2JAQFePPXLURqa7M/5+3Z3Fld9uJPfj+R13IvopdQ26Jnz701sONFCxZ2KSnehNMfVhYkJCV2FX4RIiD/6o3CUZndQpem5SmC8pbPm4mHZq09h8AXQWA0/3Cjmvy5+x36e5LRHYOHLltv6GYsMzpwSPeR6YLqLKtZUzmlMI6dsO1GvOpbPRW9tZeGbW1hxMJebJkVx9wzHA6s9XLU8dVECaUXVfLotw+ZxWZabt7+5LgXD//gA+aS8ClILq9h0sqi7l6KiYkufSJh4L1z2H+HgdCWKu7bgRdFPTMUxQYNEaw9ZFmLNP8b+FIvoaaJ4wytAzKZ183L+OfwiRIED9MgQKKgFBirnOMG+7gDkl5uGuesNMq+uTubdjWnEBfvw9EUJLB7Zj77ereeozBocwpwhwbyxLoXFI/s1O3cAW1KKSSuqZs6QYNYeL2TVsXwWDLPzDfB/BKUKNzm/sptXoqJiB2UweXcw+QER9huyqHuevzcRGC9meFbkijCoksdmjYs7XPcTeAfaLyxoCUkSodCU1Za5bD0I1VlTOadxd9ES4O1GUl45SbkVpBdVcdsXe3l3YxpXj4/k9/unctPkaKeEmsLfL0ykySDz/MrjFts/3ZZBoI87b18zmphAb95owV07mlPuMJR6rpBkFGsnC1SxpqJigZe/6CnWA8NtPQ4lf6zoOJRl2FaCmhN5nm3xgbNM+ysseqvrXVYn6VSxJknS+ZIkJUuSlCpJ0uN2Hr9JkqQiSZIOGv/davbYjZIkpRj/3Wh9rIqKs0QFerPqWAEL39zCrFc3sflkEf+4eCgvXDoMN5e2/wlEBnhx94yB/Hool3c3pgKQXlTFhuQirpsQiYerlntnxXIiv5I1xwtsjn9rXQoXvrWV6/+zi/KaxjY/f3lNI7UN+jYf19Uk5QqxVlLdQFFlfSt7q6ioqNgh0CjW0jaIIoD2irHW6DdazLDtoXRaGFSSJC3wDjAXyAb2SJL0iyzLSVa7fi/L8r1Wx/oDTwFjARnYZzy2rLPWq3Lu8uH1YziRX0llXSMVdU0khvuSGH52357unRlLRnE1L/2ZjCxDUWU9rlqJa84THbwXjQjnzXUpvLkuhblDQtBoxDfodzak8uqak0yMCWDfqTIufW8bny0dT3//lvMrGvUGNiYX8f2e02xILsTLVctlYyK4bsIAYoN9Wjy2O9AbZE7kVzAoREdyQSUnCyoJ0rl397JUVFR6Gz7Bwu1SJhRYV4L+j9CZOWvjgVRZltMBJEn6DlgMWIs1e8wH1siyXGo8dg1wPvBtJ61V5RwmwMdZ2Ri1AAAgAElEQVSdybEdKxRctBr+fcVINJLEy6uS0WokFo8IJ1jn0fz4PTNj+euPh5n84nrmJYTg4arlg83pXDwynFevGMnezFJu/3Ifl7y7jX9eMoy5CSF2m+4aDDJL3t/BodNnCPRx55Yp0RRU1PH1rlN8tj2T+2bF8pd5jkvNy2saKatpICqw6zpyZ5ZUU9do4JLR/fjXHydIzq9kcmxglz2/iorKOYIkCXcte7e431IY9BymM8Og/YDTZvezjdusuUySpMOSJP0oSZKSFejssUiSdLskSXslSdpbVKRWnal0HVqNxCuXj+DSUeJXc+nkaIvHl4yJ4I2rRjKsnx/f7z3NB5vTuWhEOK9cPgKtRuK8mACW3zUJX09Xbv9yHxe/s41NJ4tserTtyijl0OkzPHr+IHY8MYu/LRzCG1eNYvvjs5kzJISPtqS3GE59eNlB5r++mWO55R1/ERyghECnxgXi7+2m5q2pqKi0n6B4ceviab9tx/8AnSnW7GVOWmdb/wpEybI8HFgLfN6GY8VGWf5QluWxsiyPDQrqxvloKv+TaDUSr14xgh2Pz2JYhGVoVZIkFo/sx4c3jOXAk/P44c6JvHbFCFy0pj+72GAfVj84jZcuG05xVQM3frKbj7dYtgX5Ye9pdB4u3Dw5GlezY4N07jw4J466RgM/OZisUFRZz8aTRdQ3Gbjrq/0Woq6irpEj2eU06dtX6FBYUeew+W9SXgWuWom4YB3xIT6c6CEVoUWV9Xy5I7Pdr7mzOZ5Xwc70ku5ehopKz0LJW3PUtuN/gM581dmAef1sBJBrvoMsyyWyLCuZxx8BY5w9VkWlpyBJEsG+Hi3u4+mmZVyUv4VQU3DRarhiXH82PDKDafFBvL0hlYo6Iaoq6hpZeTSPRSPC8XC1HSg/tJ8fI/v34etdWXaF06+HctEbZF68bBh55bU8tOwgeoPMT/uzmfXKRi56eyujnlvDPV/v59vdWezNLKWkqh5Zlqlt0JNdVkNhpW1D4bVJBYz/5zpu+2Kv3ekQx/MqiA3W4eaiYXCoLykFlZ3ed05vkKmsa7lg46lfjvLkimO8+OeJTl1Le3n6l2Pc9sVe6hp7fgGJikqXoVSE+ke3vN85TGfmrO0B4iRJigZygKsAi1ILSZLCZFlWWr0vApReCKuAf0qS1Nd4fx7wRCeuVUWl23Fz0fDo/EFc+NZWPt2ayQNz4vj1UC51jQauGOu4b9A150Xy6I+H2ZNZxvhof4vHfj6YQ2K4L1eOi6S+ycDfVxxjxisbOF1ay8j+fXjs/MHszSxjQ3KhxdQFV61Eo16IK61G4oubxzfnnDXpDbzwx3GCde5sTS1m7mubePKCBC4fG9Gcc5eUW8GUOLF/fIiO6gY9OWdqWy2kcMQrq5IxyDKPnj/Y7uNFlfXc9sVeMkuqWXHPZAYE2ObnHcgqY+WRfCL6evLRlgyGR/ThohHh7VpPZ1DfpOfA6TM0NBn442gel4yK6O4lqaj0DAKNYdDOqgTtBXSasybLchNwL0J4HQeWybJ8TJKkZyVJUjoB3i9J0jFJkg4B9wM3GY8tBZ5DCL49wLNKsYGKyrnM0H5+zEsI4eOt6ZTXNrJsz2kGh+oYHuG4evWi4eHoPFz4etcpi+2phVUczi7nEmNO3fUTBnDF2Aiq6pp44dJh/HTXJC4f258Xlwxn199ms+mvM/h06TievDCBm6dE89j5g3nxsmFE+nvx+E+Hqa5vAuDHfdmkFVXz3MVD+fOBaQwJ8+XR5Yf5Ya8IxRZV1lNYWU9CmC8Ag0JFtaq9vLUmvYF3NqSyPc3xvNXsshre25TGZ9sz7TpOJ/IruPidbSTnC/fuji/3UdPQZLGPLMv8648TBPq48dt9UxgzoC+P/ni4uWGv3iA3v77u4ki26L2nkeD7PadbP6ATOVPToM63Vek59BkA42+HoZd190q6jU4N/sqyvFKW5XhZlgfKsvy8cdvfZVn+xfjzE7IsJ8qyPEKW5ZmyLJ8wO/YTWZZjjf8+7cx1qqj0JB6cE09lXROPLz/MoexyLh/b326VqIKnm5bLRkfwx5F8SqpM/cx+PpCDRhJtRECEa1+8bDh7/99crh4f2dxORHlsQIA3MwcFc8uUaJ5YMIS7ZgzkynGRvLRkONlltby8KpnaBj2vrT3J6Mg+zEsIISrQm+9um8DoyD68uiaZmoam5skFCeFCrMWH6ABs8taq6pu45fO9vLwqmbu/3u+wF9snWzPRG2RqGvTsyrD8zrYzvYQl7+2gyWDghzsn8vY1ozlZUMmjPx62EBsbk4vYlVHK/bPj6OPlxrvXjsbHw4VrP97FrFc3MvjJPxjxzGpWHMxp9f1pL7Iso28hFLw7U7y2myZFszO9lFMl1Z22lpaoqm9i0r/W8/6m9G55fhUVGzQaMc8zbER3r6Tb+N/M1FNR6cEkhPuycFgofxzNx1UrNTtjLXHteZE06A18uzsLEO0+fj6Yw+TYQIt8OkmS0Gra1jV9XJQ/N06M4rPtmTy87CAFFfU8vmBIs4DUaCSeWDiEgop6PtmaYRJrRmdN5+FKvz6eFs5aXnktl7+/g62pxdw/K5aaej1P/XLU5rnLaxr5bk8WC4eF4uGqYb1Vk+Hnfz+Ov7cbP98zmaH9/JgWH8Rf5w/mt8N5vLr6JGlFVdQ26PnXHyeICvDi6vGiD16IrwcfXD+G2GBvBoXouHVqDCP79+GRHw6xLdWxy2dNo97A5pNFPLXiKP/4LYkvd55i88kiqqxcus0ni5j4wnr+vsL2NSrsySglNtiH26ZFo5FodiqdRW+QybMzA7etpBdVUdOg54PNaTavQ0VFpXtQZ4OqqPRAHpgdzx9H85kzJAR/J0ZhxYXomBoXyCurT7Iro5QZg4LJLqvl4bnxHbKeR88fxLoTBcY1Bdvkxo2L8mdeQgjvb0pnVGQfwv086ONlWnd8iE9zyLGwoo4l7+2gvLaRT24ax/T4INxdtby8KpmVR/JYaDZP9atdp6hp0HPfrDgamgysTy7kaVlGkiSO51VwJKecpy5KIMzPs/mYO6fHcDSnnLc3pPL2htTm7W9fM8qimnZ0ZF++u31i8/3y2kaueH8Hd3y5j2V3TGx2Bu2hN8i8sPI4y/dnU1bTiJebFr1Bpt44QszH3YUlYyK4clx/lu09zafbMtFqJFYczOXJCxNsikX0Bpm9p8q4cHgYYX6eTIsP4sd92Tw0N55GvYF/rjxOamEVny4dh7uLbaFJUm4FT/x0mMM55fxtwRBunRrdohvbEhnFwtE7U9PIVztPced0+3lCH21OJzHcl0ld0D9PlmUqapvw83Lt9OdSUemJqM6aikoPZFCojk9uEvljzvL+dWN4fMFgknIreO63JDxdtcxPDO2Q9Xi5ufDykhEMCtHx+AL7Sf6Pnj+Y2kY9W1KKbYROfKiO9KJqquubuP3LfZRWN/DtbROYHi/a7dwxLYZh/fz4+4qjlFY3AFDXqOfTbZlMjw9iSJgvMwcHc7q0ltTCKkA4T65a0R7FHEmSePPqUSy/axKvXTmCB+fE8ci8eBYObbk/k5+nK5/dPA6dhws3fbqb7LIah/v+fCCHj7dmcF50AB9eP4b9T87l+LPns/OJ2Xx5y3jmJoTw9a5TLHhjC59uy+SmSVG8d+1oquqb2HzSth9kcn4llXVNjIsSIvjKsf3Jr6jjm91ZXP7+Dr7YcYrtaSW8tzHN4ri6RuEaXvT2VrLLapkSG8jzK4/z5Iqj7W5PklFcjSTBedH+fLwl3e5os/UnCnh+5XEeWnbQJo9wS0oRjy8/zI2f7Gbea5u49fM9ze9Ze/lhXzbjnl/L0RzLXoFHc8q58oMdZJU4fq/OFSpaqXRWcY7X157knm/2t2vUX3eiijUVlR7KzEHBhPfxbH1HI97uLtw5fSBbH5vFM4sSeeHSYXi7d5x5PiEmgFUPTSM2WGf38dhgH64aJ6pWh4RZirXBoToa9AaWfraHg6fP8NqVIyz60rloNby0ZDjltY0seGMzf1l2iGd/S6K4qp47pomO5bMGBwOw7kQhDU0Gfj6Yw9wE+86jViMxZkBfLhkVwYNz4rl3VpxFjp4jwvw8+fzm8dQ16rnxk92cqWmw2ae+Sc+/15xkaD9f3r12NPMSQ/Fw1aLRSIT6eTA1LojXrhzJ9sdn89RFCXx963k8vSiRmYOD6ePlyh9H823OuceYr6aItdlGR/XJn4+SWVLNh9ePYdGIcN7dkNYsfOoa9dz2xV7e35TGktERrPvLdD5fOp47psfw1c4sbv9yH43tEGwZxdWE+3nyyPxBFFc18I0xtK5Q26DnqV+OEejjRkFFPV/vMj1+qqSaWz/fy8ojeZRWNxDp782u9FIWvLGZF/443q6wqizLfLYtkwa9gb/990hz3l9Dk4G/LDvEroxS3lqf0ubz9ia2phQz6tk1fL49s7uX0qspqqzn3Q1p/H44j4vf3XbWXyK6ElWsqaicY3i6ablxUhQXO5Hr1tE8MCeOERF+zcJKQSky2J1RysNz4znfjss1JMyXD68fy5gBfVl/ooBvdmUxPMKPiQMDACGkEsJ8WX+ikPUnCiitbuDyMY5bmrSX+BAdH90wltOltdz6uW3Ps692ZpFzppbHzh/cogAM0rmzdHJ0c8sTV62GeQkhrE0qoL7J8py7M0sJ8/Mgoq8Q524uGu6eMZDzov359d4pzEsMNYZPNfzff4/Q0GTgvm8PsCWlmJeWDOfFJcPp4+Um8gcXDOHpixJYf6KQnw+0vWAis7ia6EBvxkX5MyHGnw83p1lcg3c3pnK6tJY3rx7FxJgA3tuYSk1DE7Is87f/HsFNq2H1Q9P59b4pfHzjWNY/MoOLR/bjg03pLHlvu81rb40jOeUk5VUwNS6Qw9nlzVXP72xIJbmgkpH9+/DfAzmcLj07d+1w9hmLAp3WOF1aQ0orkzkKKurYmuJ8DqQ9ZFnmX38eR2+Q+cfvSezPMo3I1htkfjucy7I9p/n1UC4bkgvVHn0t8PWuUzToDby8ZDiVdY1c8u42tqT0jslHqlhTUVHpMIJ1Hqy4dwqjIvtabB8Y5IOPuwsXDg/jvlmxDo+fOTiYd68dw77/N5c/HpjKJzeNs8i9mjU4mH2nyvh4SwYhvu5MjeucfKnzYgJ47cqR7Msq44HvDtBgzEWrrGvknQ2pTI4NYGpc2yemLBgWRmV9k8UHuCzL7MkoZVyUv8VrvXVqDN/fMbF5pmuQzp0nFg5hV0Ypi97eypqkAp5ZlGi3B9+Nk6KE+N2c3qZmxLIsk24UawD3z4qjoKKeu7/ez7bUYlILq3h/UxqXjOrHpIGB/GVePMVVDXyx4xQ/7c9hW2oJjy4YTKifqaglSOfOy5eP4IPrx3Aiv5I311m6YHWNegoqbBsrK3y7OwtPVy3vXDuaqXGBvPxnMptOFvHOhlQuHhnOe9eNRpLgg81pDs/RGvuzyrjk3e1c/sEOu26qNXqDzA2f7OaCt7ayMbnQ7j5KG5nr/rPLJvRtMMgczSlnbZL4UvLNriyH79MfR/M5mlPB3y9MIMTXg3u/3k9pdQN55bVc89FO7v3mAI8uP8x93x5g6ad7eNcsT7M7KK6qJ62o5zlW9U16vtqZxcxBQVw+tj8r7p1CuJ8nD3x3sMdONDFHFWsqKiqdjoerlo1/ncGbV41yKvFdo5EYEuZLoI+7xfZZQ4Kbk/EvHR1hdyJER3HB8DD+fmECq44VMPWl9byzIZXX1qRQWt3AYw6a87bG5IGB+Hq4WDQgziqtobCynnFWRRv2uHJsf8YO6MuJ/Er+On8QN06KsrufJEncMS2GlMIqNjgQE/YorW6gsq6pWSBOHBjAQ3Pi2Z9VxrUf72LhG1vwcNXyt4VDABgb5c+0+CA+2JTGP35PYsyAvlxrrLi1Zn5iKJeNjuD9TenNuWeFlXVc8u52Zry80W4fvqr6JlYczOWiEWH4erjy3OKh1OsNLP10N36ervz9okTC/DxZMqY/y/Zktyj6HFFV38SD3x0kwNuN7NJa7vhyX6vu36pj+WQUV+Pn6crtX+xjbVKBzT4rDuVw8PQZdB4uPLzsEMVG165Rb+Deb/dz4VtbufWLvfztv0f423+P8LVVuBlEH8JXVycTF+zDjZOieO/aMRRXNbD0sz0seGMLR3LKeWnJcLY+NpM1D01jYkwAy/fntCjQ1x0vaK7Ybiu/H87jyZ+P2vTgyyyu5pEfDjHj5Q2M/cda5v57EyfynXsOg0FmV3oJSbkVZ+0KNuoNDtvj/HYoj+Kqem6eIqYg9OvjyUNz4yitbmBnes9v46qKNRUVlS4h0MfdqbyxlhgR0ac5R+3yMZ3f4X/p5Gg+v3k88SE6Xl6VzCfbMrhgWBjDI/q063xuLhrmJoSyxiwUutvYO258VOtiTaOReO+6MfznxrHcM9OxQwlCbPbr48kHZv3SymsaeXnVCW79fC+zX93IiGdWW4TVMo293WKMYk2SJB6YE8fOJ2bzxlUjmRwbwPOXDCNIZxLRD8+Np6ymkap60Wy5pff47xcm4O/txiM/HCKtqIrL399BZnE1nm5a7vl6v00z418O5lLToG9uuRIV6M19M2MxyPDM4sTm34W7pg9EL8t8uDkdWZZJLazk+z1Z7M4obVV4PfPLMbLLanjn2tG8fPlwdmWU8phVnz5zZFnm/U1pRAd6s/rBaQwJ9+XOr/bx+2GTAK+ub+Jff5xgRIQf398+kYq6Rh778TB1jXru+mo/K4/k8+CcOH6+ZzLbH5/F1LhA/rXyODlnLFuv/HQgh7Siav4ybxBajcSwCD+eWpTAodNn6NfHk9/um8IVY/sT0deLuBAdV43vT86Z2uaefdacKqnmji/38fCyQ+1qevzeplS+3HnKoq1MfZOeO7/axx9H8ogL0fHY+YPxdnfhlVUnWz2fwSBC51d+uJOFb24h4e9/MvvVjXy0Ob3Nwu1AVhmT/rWeJ346bPOYLMt8si2DuGAfpphVL88YFIyXm5aVR/NsjulpqK07VFRUeg1ajcQ14yPJLKkmJsinS55zenwQ0+ODOFlQyW+HcrnmvAFndb4LhoeyfH82644X4u3uwrK9p/HzdCUu2LnXE6RzZ/aQkFb3c9VquGVKNM/+lsS+U2UE+biz9LPdZJbUEBvkQ2ywD6dKClmTVMBoY9g6vUiINcVZU/Bw1bJ4ZD+byluAkf378OCcOML7eDbnJjrCz8uV5y8eyu1f7uP81zfj7e7C17edR22Dnuv+s4snfz7Gq1eYGp9+uzuLwaE6RvY3ieN7Z8VywfAwi/c/MsCLxSPD+WrnKf48mm8hetxcNIzs34foAG9CfN0J8fMg1NeDEF8PkvMr+WFfNvfOjG0u7jhdWsMrq08SF6KzK4h3pJVwOLucf14yjL7ebnx1y3iWfrqHe77Zz8HT0fx1/mDe35RGQUU97147hoRwX/62YDBP/5rE+a9vJrOkhmcXJ3LDxKjmc/7zkmHMe20z//ffI3xqDP1X1zfxxtoUhkf4MT/R9H5fMz6S4f36EB/qY9PGZV5CKN5uWn7an82EmACbtf97zUmaDDLH8yrYnlbSnE9pD9nYIkchr7yWozkVuLloeH7lcWYMDiJY58Fb61I5kV/Jf24c2/x7qTcYeGX1SfadKmPMgL52z683yDy+/DA/7MvmjmkxDO3nR0pBJbsySnl+5XE+2pLOXTMGEh+iQ2+QkSRRgGNvRvLvh/N4eNlBDLLMD/uyuWVKDINCTb+LezLLOJZbwT8vGWbxmjxctcwaHMyqo/k8uyixU536s0UVayoqKr2KR+YP6pbnjQ/R8fC8s3/uybGB6NxduPvr/QC4aTXcNyv2rF1He1w5rj9vrEvhud+SOF1aQ5NB5utbz2v+IL/03W3Nzh4IZ81FIzUXOjjLg3Oc7+c3LzGUy8dEsD2thE+XjmsWePfPiuONdSnEh/gQE+RDamEVR3LKeXZxosUHrCRJdoX6fbPiOHj6DHHBPtwzM5bx0X3JKK5hV3oJ+7LE/NuiqnqsDaXhEX48MCeu+f49M2M5nl/J62tPMi8hhDgrAfrepjQCfdy5dLQQrjoPV7669Tz+ufI4H23JYGd6KckFlSweGd4sVG6cFMXmlGI2JBfywqXDmp1Chf7+Xvx1/iCe/S2J7/ecpqZBz7sbUymuauClJcNtXv8wB+PnPN20LBwWxsoj+TyzaCiebiZhczyvgl8O5XLLlGhWHMzlw83pdsWawSBz/3cHkGV459rRzduVUO9bV4/ivm8O8MyvSdw+NYb3NqWxZEyExReIpZOj+Wx7Ji+vOsG3t02wSX1o1Bt4fPkRlu/P5oHZcTw4J85in13pJby6+iTP/Jpkcdyd0wfatA76aHM6z688zpgBfXlpyXAWv72N19ac5P3rxzS/nrfWp9DHy9Vug/ELhoXx2+E8dmeUdknPwPaiijUVFRWVLsTdRcvTixJJLqhkcmwg46P8LT5UOxJvdxdumDiAt9anMiDAi09uGsdAM6EzLtqfT7ZmUNeox8NVS0ZxNf39vSyaB3cGLy0ZjkHGYprG/bPj2JNZygt/NE8dJNDHza6bZ4/oQG/W/2WGxbbYYB1zE0wioklvoKiqnvzyOgoq6imraWBuQojF65UkiWcWJbIttZjHfzrCD3dMbBbSR3PK2ZJSzKPnD7JweDxctTy7eCgTYwJ4dPlhNBIWokKSJN69djRZpTUO3ccbJ0Xx2+FcHv/pCAATYwL44PpBDp0pR1w6OoIf9mWzOinf4tq9sioZnbsL98+Ko6+XK6+sPklyfqWFAwXw0ZZ0fjOGdO/Nq2huw7PmeCHRgd7MSwjhvlmxvLrmJLvSSwnycbfpB+nt7sK9M2N5+tcktqYWWxTjbEgu5LnfkkgvqubhufHcPzsOa86LCeD7OyZwLLeC6vomtBqJt9an8v2eLB6cE9d87TOLq3nhj+PMTwzhjatG4eGq5eYp0by5LoWjOeUM7efH62tPsiWlmGcXJ9r9O5sxKBhPVy2/H8lTxZqKioqKionLuiDfTuH2aTF4umm5alykTU+686L9+eD/t3fnQVKXdx7H35+5uRyY4XSGY2BZQVFHHDkNEqIRjSXEC1NeMa5kN5tdt8xKmWR3E3FdTchqyoprosb1qHhnSVxMQixBJSvXIAiCgsgtyBEUjSAifveP/g22w3Az0z9nPq+qru7f0093PzPfmt98+zl+zwsrmL/mXYb2KWfllu17VoI2Jknk1+tIzM8Tv7zqNOas2kqH1oV0OaaE8jZFR3VoqiA/j26lrT6z40VDOrYt5l+/cjzfefIVfjV7NVcM7cXardu56X8X07a4gMv2MRR+zondGNizA9t27NrrM0oK8/c7TJyfJ/7zkmrufO4NLjq1cr9DlPszuKqMivatmDz/rT3JWu2qrTz3+iYmjD6O0taFXDa4J3dNf5N7Z6zgJxd/Ouz88pp3mDR1KaP6deb/lm/hoZmruPWCzGUuZr65hauHZ3bG+OYZfZiycANLN77PA1efRmmrvXeW+NrgHtw7YyU3T1nCeScdy4e7drMoSXarOrbh/q/XMKrfvofzJTGg4tMexPEjenPZfbP53aINXDAw8/dz74wVFOTlcfOYAXsSuGtOr+LBl1Zxx7PLuGBgJXdOW84lNZVcMaThmLUqymdU/85MXfw2E8cMOOTt+JqKkzUzs2asXUkh3xrZ8GKEU3uWIWUWOQzpXcaqLR8wtIG5Tk2lVVH+nl0tcu2CgRX8ZsFb3Pb711mzdTsPzlxNnmDi+QMaTE7qdEnmwx2Oqo5tuGNc9eE2GcgsQvnqKRX81/PLmb3izyzb+D4PzVydue7fsMxKyA5tirikppJH5qzhhrOPo8sxJWzbsYt/fHQ+XUtLuGNcNf/xzGtMnv8WN47uz5+Wb2HX7uDMZKizqCCP+66qYcmG9xh5XOcG21FckM+E0cdx3WMLuP3ZZRTkifati/j+uf25algvigoOLQkf1qec3p3a8PCs1VwwsJLN7+/kyXnruPDUis/sf1zaqpDxI3ozaepSZizfwqk9O3Dz2AH7XYV+7oBuPLNwA7NX/pmanmX8+uV1zF21ldsvObJYHE1O1szMWqjSVoX063oMc1dtZeN7O9mxazdVnRq/Z+3zQBK3jD2RL//0Be6dsZKx1ccyYXS/Q9pVJFe+OrCCn01fzrh7ZgFwbGkJ/z72s3PYvnF6FQ/PWs3FP59J66J8tn7wEVs/+Ign/nYopa0KuXJYTx6vXcuT89ayeP17dGhdyMAeny706F7Wmu5lrffbjjHVFZx9QlcK8nTEPaSSuHxwTyZOWcKrb23jD6++za7dn3DtF3rvVffrw3px/59WUlSQx92XD2xwP91sX+zXiZLCPCZNXcrGbR+yftuHnNy9Pe99uItjStKxH62TNTOzFmxwVRmPz1275zpnVeVO1ur0KG/NI9cOoSBPh325llzo06ktP7rwRACG9u5I97JWe/Us9Sxvw/Vn/TVzVr1DcUEefbu045wBXfesDD7h2FJO69WBh2auZtuOXXypf+fDSrgaWr15uC48tZIfT32dn7/wJi8u28zZx3dtcLFJm+ICJn9rOCVFeXRud+BeztZFBZzZvwtTFm6gpmcHbr3wJEb07XhQ14RsKk7WzMxasEFVZTzw0iqmLFwP4J61egb2OLQJ/mkx7rSGL06c7duj9p7cn+3Kob34h0fnA3DWQVwuprGVtipkbHUFj81dC8A3z9i7V61Oj/L99/rVN3HMAMaP6M2JFaWpStLqpPeiImZm1ujqri82ZeEGigvy6HaY862s+Rk9oCud2xVTlJ/HiJTMJbw8WSgwuKpsr23tjkRZmyJOqmyfykQN3LNmZtaidWpXTO+ObVix5QOO69KuUa73Zp9Phfl5TBxzAuvf/ZA2xelIFwZUlHLT+ScwtE/uFsLkQjp++2ZmljODqspYseUDenU8tKEjay5ERvYAAAhBSURBVP5GD+iW6ybsZV974jZnHgY1M2vh6oZCqzo2zRZeZnZonKyZmbVwQ/uUU5Sfx4kVDW9jZGa55WFQM7MW7tj2rXjpu6Mor7fDgZmlg5M1MzOjY9viXDfBzPahUYdBJY2WtFTSckk3NvD89ZKWSFoo6TlJPbOe2y1pQXJ7ujHbaWZmZpZWjdazJikfuAs4C1gHzJX0dEQsyao2H6iJiO2S/g74MTAueW5HRKRnYy4zMzOzHGjMnrVBwPKIWBERHwGPAWOyK0TE9IjYnhzOAiobsT1mZmZmnzuNmaxVAGuzjtclZftyDfD7rOMSSbWSZkkau68XSRqf1KvdvHnzkbXYzMzMLGUac4FBQ5fBjgYrSpcDNcAZWcU9ImK9pN7ANEmLIuLNvd4w4h7gHoCampoG39/MzMzs86oxe9bWAd2zjiuB9fUrSToT+D5wfkTsrCuPiPXJ/QrgeeCURmyrmZmZWSo1ZrI2F+grqUpSEXAp8JlVnZJOAX5BJlHblFXeQVJx8rgjMBzIXphgZmZm1iI02jBoRHws6dvAVCAfuD8iFkuaCNRGxNPAJKAt8GSy0/2aiDgf6A/8QtInZBLK2+qtIjUzMzNrERTRfKZ51dTURG1tba6bYWZmZnZAkuZFRM2B6nlvUDMzM7MUa1Y9a5I2A6sb+WM6Alsa+TPs0Dku6eS4pJPjkj6OSTo1dlx6RkSnA1VqVslaU5BUezBdlta0HJd0clzSyXFJH8ckndISFw+DmpmZmaWYkzUzMzOzFHOydujuyXUDrEGOSzo5LunkuKSPY5JOqYiL56yZmZmZpZh71szMzMxSzMnaQZI0WtJSScsl3Zjr9rQkku6XtEnSq1llZZKelfRGct8hKZekO5M4LZQ0MHctb94kdZc0XdJrkhZLui4pd2xySFKJpDmSXkniclNSXiVpdhKXx5NtAJFUnBwvT57vlcv2N2eS8iXNlzQlOXZMUkDSKkmLJC2QVJuUpeo85mTtIEjKB+4CzgGOB74m6fjctqpFeQAYXa/sRuC5iOgLPJccQyZGfZPbeODuJmpjS/Qx8J2I6A8MAf4++btwbHJrJzAqIk4GqoHRkoYAPwLuSOLyDnBNUv8a4J2I+CvgjqSeNY7rgNeyjh2T9PhiRFRnXaYjVecxJ2sHZxCwPCJWRMRHwGPAmBy3qcWIiBeBrfWKxwAPJo8fBMZmlT8UGbOA9pK6NU1LW5aI2BARLyeP3yfzT6gCxyankt/vX5LDwuQWwCjgqaS8flzq4vUU8CUlmzXb0SOpEvgKcF9yLByTNEvVeczJ2sGpANZmHa9Lyix3ukTEBsgkDUDnpNyxyoFkmOYUYDaOTc4lw20LgE3As8CbwLsR8XFSJft3vycuyfPbgPKmbXGL8FNgAvBJclyOY5IWAfxR0jxJ45OyVJ3HChr7A5qJhr7ReBltOjlWTUxSW+DXwD9FxHv76QBwbJpIROwGqiW1ByYD/Ruqltw7Lo1M0nnApoiYJ2lkXXEDVR2T3BgeEesldQaelfT6furmJDbuWTs464DuWceVwPoctcUyNtZ1PSf3m5Jyx6oJSSokk6j9KiL+Jyl2bFIiIt4Fniczp7C9pLov6Nm/+z1xSZ4vZe9pB3ZkhgPnS1pFZhrNKDI9bY5JCkTE+uR+E5kvN4NI2XnMydrBmQv0TVbuFAGXAk/nuE0t3dPAVcnjq4DfZpVfmazYGQJsq+vKtqMrmUPzS+C1iLg96ynHJockdUp61JDUCjiTzHzC6cBFSbX6camL10XAtPAFOI+qiPhuRFRGRC8y/z+mRcRlOCY5J6mNpHZ1j4EvA6+SsvOYL4p7kCSdS+abUD5wf0TckuMmtRiSHgVGAh2BjcAPgN8ATwA9gDXAxRGxNUkgfkZm9eh24OqIqM1Fu5s7SacDM4BFfDoP53tk5q05Njki6SQyE6LzyXwhfyIiJkrqTaZXpwyYD1weETsllQAPk5lzuBW4NCJW5Kb1zV8yDPrPEXGeY5J7SQwmJ4cFwCMRcYukclJ0HnOyZmZmZpZiHgY1MzMzSzEna2ZmZmYp5mTNzMzMLMWcrJmZmZmlmJM1MzMzsxRzsmZmzZ6kWyWNlDRW0o1J2QOSVkpakNxeOsqf+bykmgPXNDPbPydrZtYSDCZz/bczyFwbrs4NEVGd3IblpmlmZvvnZM3Mmi1JkyQtBE4DZgJ/A9wt6d/285ofSnpY0jRJb0i6NilX8n6vSlokaVzWayYkZa9Iui3r7S6WNEfSMklfaKQf08yaOW/kbmbNVkTcIOlJ4ArgeuD5iBgOmWFQYJKkf0mqL062AAI4icx+mm2A+ZKeAYYC1cDJZHbTmCvpxaRsLDA4IrZLKstqQkFEDEp2QPkBma2fzMwOiZM1M2vuTgEWAP2AJfWeuyEinmrgNb+NiB3ADknTyWzsfDrwaETsJrPJ8wtkeuzOAP47IrYDRET2htt1m9vPA3odpZ/HzFoYJ2tm1ixJqgYeACqBLUDrTLEWkOkl25/6+/AFoH19VAP16+xM7nfj862ZHSbPWTOzZikiFkRENbAMOB6YBpydLCbYcYCXj5FUkmzmPBKYC7wIjJOUL6kTMAKYA/wR+Iak1gD1hkHNzI6Yv+mZWbOVJFXvRMQnkvpFRP1h0Ow5a5AZ7oRMEvYM0AO4OSLWS5pMpkfuFTI9aRMi4m3gD0kvXq2kj4DfAd9rxB/LzFoYReyr997MrOWR9EPgLxHxk1y3xcwMPAxqZmZmlmruWTMzMzNLMfesmZmZmaWYkzUzMzOzFHOyZmZmZpZiTtbMzMzMUszJmpmZmVmKOVkzMzMzS7H/B3GS+7+10LmbAAAAAElFTkSuQmCC">
            <a:extLst>
              <a:ext uri="{FF2B5EF4-FFF2-40B4-BE49-F238E27FC236}">
                <a16:creationId xmlns:a16="http://schemas.microsoft.com/office/drawing/2014/main" id="{E19EC3D5-C76A-49A0-B539-3CA306CCAA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9" name="Immagine 8">
            <a:extLst>
              <a:ext uri="{FF2B5EF4-FFF2-40B4-BE49-F238E27FC236}">
                <a16:creationId xmlns:a16="http://schemas.microsoft.com/office/drawing/2014/main" id="{C0F34F2C-AADC-4C3F-AF3C-8E883BD50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9700" y="978418"/>
            <a:ext cx="4994832" cy="2847531"/>
          </a:xfrm>
          <a:prstGeom prst="rect">
            <a:avLst/>
          </a:prstGeom>
        </p:spPr>
      </p:pic>
      <p:pic>
        <p:nvPicPr>
          <p:cNvPr id="11" name="Immagine 10">
            <a:extLst>
              <a:ext uri="{FF2B5EF4-FFF2-40B4-BE49-F238E27FC236}">
                <a16:creationId xmlns:a16="http://schemas.microsoft.com/office/drawing/2014/main" id="{259ABA81-70FA-474F-9839-5C3066C7D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700" y="3929091"/>
            <a:ext cx="5004429" cy="2806353"/>
          </a:xfrm>
          <a:prstGeom prst="rect">
            <a:avLst/>
          </a:prstGeom>
        </p:spPr>
      </p:pic>
    </p:spTree>
    <p:extLst>
      <p:ext uri="{BB962C8B-B14F-4D97-AF65-F5344CB8AC3E}">
        <p14:creationId xmlns:p14="http://schemas.microsoft.com/office/powerpoint/2010/main" val="3718931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iangolo rettangolo 4">
            <a:extLst>
              <a:ext uri="{FF2B5EF4-FFF2-40B4-BE49-F238E27FC236}">
                <a16:creationId xmlns:a16="http://schemas.microsoft.com/office/drawing/2014/main" id="{66D94E81-B8BF-41EA-BBF5-AADD8B9E0EFC}"/>
              </a:ext>
            </a:extLst>
          </p:cNvPr>
          <p:cNvSpPr/>
          <p:nvPr/>
        </p:nvSpPr>
        <p:spPr>
          <a:xfrm>
            <a:off x="0"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riangolo rettangolo 5">
            <a:extLst>
              <a:ext uri="{FF2B5EF4-FFF2-40B4-BE49-F238E27FC236}">
                <a16:creationId xmlns:a16="http://schemas.microsoft.com/office/drawing/2014/main" id="{4729AEE9-F8B6-42E0-ACC2-2C69B1A402A8}"/>
              </a:ext>
            </a:extLst>
          </p:cNvPr>
          <p:cNvSpPr/>
          <p:nvPr/>
        </p:nvSpPr>
        <p:spPr>
          <a:xfrm flipH="1">
            <a:off x="4484914"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3" name="Immagine 2">
            <a:extLst>
              <a:ext uri="{FF2B5EF4-FFF2-40B4-BE49-F238E27FC236}">
                <a16:creationId xmlns:a16="http://schemas.microsoft.com/office/drawing/2014/main" id="{4BD72013-449D-491C-9E72-D9C049409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446" y="1674406"/>
            <a:ext cx="5549104" cy="5004202"/>
          </a:xfrm>
          <a:prstGeom prst="rect">
            <a:avLst/>
          </a:prstGeom>
        </p:spPr>
      </p:pic>
      <p:sp>
        <p:nvSpPr>
          <p:cNvPr id="4" name="Rettangolo 3">
            <a:extLst>
              <a:ext uri="{FF2B5EF4-FFF2-40B4-BE49-F238E27FC236}">
                <a16:creationId xmlns:a16="http://schemas.microsoft.com/office/drawing/2014/main" id="{226ADA88-E6B8-487F-8E95-6B9DCF5A83A5}"/>
              </a:ext>
            </a:extLst>
          </p:cNvPr>
          <p:cNvSpPr/>
          <p:nvPr/>
        </p:nvSpPr>
        <p:spPr>
          <a:xfrm>
            <a:off x="3004447" y="179392"/>
            <a:ext cx="6183103" cy="2123658"/>
          </a:xfrm>
          <a:prstGeom prst="rect">
            <a:avLst/>
          </a:prstGeom>
        </p:spPr>
        <p:txBody>
          <a:bodyPr wrap="none">
            <a:spAutoFit/>
          </a:bodyPr>
          <a:lstStyle/>
          <a:p>
            <a:pPr algn="ctr"/>
            <a:r>
              <a:rPr lang="en-US" sz="4400" dirty="0">
                <a:solidFill>
                  <a:schemeClr val="tx1">
                    <a:lumMod val="75000"/>
                    <a:lumOff val="25000"/>
                  </a:schemeClr>
                </a:solidFill>
                <a:latin typeface="+mj-lt"/>
              </a:rPr>
              <a:t>Language Identification:</a:t>
            </a:r>
          </a:p>
          <a:p>
            <a:pPr algn="ctr"/>
            <a:r>
              <a:rPr lang="en-US" sz="4400" dirty="0">
                <a:solidFill>
                  <a:schemeClr val="tx1">
                    <a:lumMod val="75000"/>
                    <a:lumOff val="25000"/>
                  </a:schemeClr>
                </a:solidFill>
                <a:latin typeface="+mj-lt"/>
              </a:rPr>
              <a:t>Model evaluation</a:t>
            </a:r>
          </a:p>
          <a:p>
            <a:pPr algn="ctr"/>
            <a:endParaRPr lang="en-US" sz="4400" dirty="0">
              <a:solidFill>
                <a:schemeClr val="tx1">
                  <a:lumMod val="75000"/>
                  <a:lumOff val="25000"/>
                </a:schemeClr>
              </a:solidFill>
              <a:latin typeface="+mj-lt"/>
            </a:endParaRPr>
          </a:p>
        </p:txBody>
      </p:sp>
    </p:spTree>
    <p:extLst>
      <p:ext uri="{BB962C8B-B14F-4D97-AF65-F5344CB8AC3E}">
        <p14:creationId xmlns:p14="http://schemas.microsoft.com/office/powerpoint/2010/main" val="957476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318DF63-9023-4799-92F9-E1BF54AD4E21}"/>
              </a:ext>
            </a:extLst>
          </p:cNvPr>
          <p:cNvSpPr txBox="1"/>
          <p:nvPr/>
        </p:nvSpPr>
        <p:spPr>
          <a:xfrm>
            <a:off x="4262761" y="497149"/>
            <a:ext cx="3666478" cy="769441"/>
          </a:xfrm>
          <a:prstGeom prst="rect">
            <a:avLst/>
          </a:prstGeom>
          <a:noFill/>
        </p:spPr>
        <p:txBody>
          <a:bodyPr wrap="square" rtlCol="0">
            <a:spAutoFit/>
          </a:bodyPr>
          <a:lstStyle/>
          <a:p>
            <a:pPr algn="ctr"/>
            <a:r>
              <a:rPr lang="it-IT" sz="4400" b="1" dirty="0">
                <a:effectLst>
                  <a:outerShdw blurRad="38100" dist="38100" dir="2700000" algn="tl">
                    <a:srgbClr val="000000">
                      <a:alpha val="43137"/>
                    </a:srgbClr>
                  </a:outerShdw>
                </a:effectLst>
              </a:rPr>
              <a:t>TEAM</a:t>
            </a:r>
          </a:p>
        </p:txBody>
      </p:sp>
      <p:pic>
        <p:nvPicPr>
          <p:cNvPr id="6" name="Segnaposto immagine 18" descr="Immagine che contiene albero, persona, esterni, uomo&#10;&#10;Descrizione generata con affidabilità molto elevata">
            <a:extLst>
              <a:ext uri="{FF2B5EF4-FFF2-40B4-BE49-F238E27FC236}">
                <a16:creationId xmlns:a16="http://schemas.microsoft.com/office/drawing/2014/main" id="{C8241358-C0E1-4E4A-9908-EA8F0B54A9AB}"/>
              </a:ext>
            </a:extLst>
          </p:cNvPr>
          <p:cNvPicPr>
            <a:picLocks noGrp="1" noChangeAspect="1"/>
          </p:cNvPicPr>
          <p:nvPr/>
        </p:nvPicPr>
        <p:blipFill>
          <a:blip r:embed="rId2">
            <a:extLst>
              <a:ext uri="{28A0092B-C50C-407E-A947-70E740481C1C}">
                <a14:useLocalDpi xmlns:a14="http://schemas.microsoft.com/office/drawing/2010/main" val="0"/>
              </a:ext>
            </a:extLst>
          </a:blip>
          <a:srcRect l="11969" r="11969"/>
          <a:stretch>
            <a:fillRect/>
          </a:stretch>
        </p:blipFill>
        <p:spPr>
          <a:xfrm>
            <a:off x="1376039" y="2329413"/>
            <a:ext cx="2103165" cy="2199173"/>
          </a:xfrm>
          <a:prstGeom prst="rect">
            <a:avLst/>
          </a:prstGeom>
          <a:noFill/>
          <a:ln>
            <a:noFill/>
          </a:ln>
          <a:effectLst/>
        </p:spPr>
      </p:pic>
      <p:pic>
        <p:nvPicPr>
          <p:cNvPr id="7" name="Immagine 6" descr="Immagine che contiene persona, edificio, esterni, inpiedi&#10;&#10;Descrizione generata automaticamente">
            <a:extLst>
              <a:ext uri="{FF2B5EF4-FFF2-40B4-BE49-F238E27FC236}">
                <a16:creationId xmlns:a16="http://schemas.microsoft.com/office/drawing/2014/main" id="{4D7233BB-981F-429D-B0B6-A07A10501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099" y="2329414"/>
            <a:ext cx="2146155" cy="2199172"/>
          </a:xfrm>
          <a:prstGeom prst="rect">
            <a:avLst/>
          </a:prstGeom>
        </p:spPr>
      </p:pic>
      <p:sp>
        <p:nvSpPr>
          <p:cNvPr id="9" name="CasellaDiTesto 8">
            <a:extLst>
              <a:ext uri="{FF2B5EF4-FFF2-40B4-BE49-F238E27FC236}">
                <a16:creationId xmlns:a16="http://schemas.microsoft.com/office/drawing/2014/main" id="{92135CF0-C14F-481D-ADA4-2A4FC2CC9CE8}"/>
              </a:ext>
            </a:extLst>
          </p:cNvPr>
          <p:cNvSpPr txBox="1"/>
          <p:nvPr/>
        </p:nvSpPr>
        <p:spPr>
          <a:xfrm>
            <a:off x="1494527" y="4859353"/>
            <a:ext cx="1882557" cy="377086"/>
          </a:xfrm>
          <a:prstGeom prst="rect">
            <a:avLst/>
          </a:prstGeom>
          <a:noFill/>
          <a:ln>
            <a:solidFill>
              <a:srgbClr val="CEDBE6"/>
            </a:solidFill>
          </a:ln>
        </p:spPr>
        <p:txBody>
          <a:bodyPr wrap="square" rtlCol="0" anchor="ctr" anchorCtr="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solidFill>
                <a:effectLst/>
                <a:uLnTx/>
                <a:uFillTx/>
                <a:latin typeface="Calibri" panose="020F0502020204030204"/>
              </a:rPr>
              <a:t>Davide Brinati</a:t>
            </a:r>
          </a:p>
        </p:txBody>
      </p:sp>
      <p:sp>
        <p:nvSpPr>
          <p:cNvPr id="10" name="CasellaDiTesto 9">
            <a:extLst>
              <a:ext uri="{FF2B5EF4-FFF2-40B4-BE49-F238E27FC236}">
                <a16:creationId xmlns:a16="http://schemas.microsoft.com/office/drawing/2014/main" id="{3711674A-8F24-4915-8F27-381019CA3753}"/>
              </a:ext>
            </a:extLst>
          </p:cNvPr>
          <p:cNvSpPr txBox="1"/>
          <p:nvPr/>
        </p:nvSpPr>
        <p:spPr>
          <a:xfrm>
            <a:off x="5176897" y="4859353"/>
            <a:ext cx="2014357" cy="377086"/>
          </a:xfrm>
          <a:prstGeom prst="rect">
            <a:avLst/>
          </a:prstGeom>
          <a:noFill/>
          <a:ln>
            <a:solidFill>
              <a:srgbClr val="CEDBE6"/>
            </a:solidFill>
          </a:ln>
        </p:spPr>
        <p:txBody>
          <a:bodyPr wrap="square" rtlCol="0" anchor="ctr" anchorCtr="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solidFill>
                <a:effectLst/>
                <a:uLnTx/>
                <a:uFillTx/>
                <a:latin typeface="Calibri" panose="020F0502020204030204"/>
              </a:rPr>
              <a:t>Alberto Raimondi</a:t>
            </a:r>
          </a:p>
        </p:txBody>
      </p:sp>
      <p:sp>
        <p:nvSpPr>
          <p:cNvPr id="11" name="CasellaDiTesto 10">
            <a:extLst>
              <a:ext uri="{FF2B5EF4-FFF2-40B4-BE49-F238E27FC236}">
                <a16:creationId xmlns:a16="http://schemas.microsoft.com/office/drawing/2014/main" id="{26014CAE-11A8-476F-B2CA-C4741B8D37D1}"/>
              </a:ext>
            </a:extLst>
          </p:cNvPr>
          <p:cNvSpPr txBox="1"/>
          <p:nvPr/>
        </p:nvSpPr>
        <p:spPr>
          <a:xfrm>
            <a:off x="8925209" y="4859353"/>
            <a:ext cx="1882557" cy="377086"/>
          </a:xfrm>
          <a:prstGeom prst="rect">
            <a:avLst/>
          </a:prstGeom>
          <a:noFill/>
          <a:ln>
            <a:solidFill>
              <a:srgbClr val="CEDBE6"/>
            </a:solidFill>
          </a:ln>
        </p:spPr>
        <p:txBody>
          <a:bodyPr wrap="square" rtlCol="0" anchor="ctr" anchorCtr="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dirty="0">
                <a:ln>
                  <a:noFill/>
                </a:ln>
                <a:solidFill>
                  <a:prstClr val="black"/>
                </a:solidFill>
                <a:effectLst/>
                <a:uLnTx/>
                <a:uFillTx/>
                <a:latin typeface="Calibri" panose="020F0502020204030204"/>
              </a:rPr>
              <a:t>Davide Meloni</a:t>
            </a:r>
          </a:p>
        </p:txBody>
      </p:sp>
      <p:pic>
        <p:nvPicPr>
          <p:cNvPr id="4" name="Immagine 3">
            <a:extLst>
              <a:ext uri="{FF2B5EF4-FFF2-40B4-BE49-F238E27FC236}">
                <a16:creationId xmlns:a16="http://schemas.microsoft.com/office/drawing/2014/main" id="{9E47D82B-A893-49D5-B312-FAFB3624AE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3425" y="2329413"/>
            <a:ext cx="1904341" cy="2197021"/>
          </a:xfrm>
          <a:prstGeom prst="rect">
            <a:avLst/>
          </a:prstGeom>
        </p:spPr>
      </p:pic>
    </p:spTree>
    <p:extLst>
      <p:ext uri="{BB962C8B-B14F-4D97-AF65-F5344CB8AC3E}">
        <p14:creationId xmlns:p14="http://schemas.microsoft.com/office/powerpoint/2010/main" val="801489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310697" y="3134244"/>
            <a:ext cx="5446295" cy="784830"/>
          </a:xfrm>
          <a:prstGeom prst="rect">
            <a:avLst/>
          </a:prstGeom>
          <a:noFill/>
        </p:spPr>
        <p:txBody>
          <a:bodyPr wrap="square" rtlCol="0" anchor="ctr">
            <a:spAutoFit/>
          </a:bodyPr>
          <a:lstStyle/>
          <a:p>
            <a:pPr marL="0" marR="0" lvl="0" indent="0" algn="l" defTabSz="914286" rtl="0" eaLnBrk="1" fontAlgn="auto" latinLnBrk="0" hangingPunct="1">
              <a:lnSpc>
                <a:spcPts val="5400"/>
              </a:lnSpc>
              <a:spcBef>
                <a:spcPts val="0"/>
              </a:spcBef>
              <a:spcAft>
                <a:spcPts val="0"/>
              </a:spcAft>
              <a:buClrTx/>
              <a:buSzTx/>
              <a:buFontTx/>
              <a:buNone/>
              <a:tabLst/>
              <a:defRPr/>
            </a:pPr>
            <a:r>
              <a:rPr lang="en-US" altLang="ko-KR" sz="5400" dirty="0">
                <a:solidFill>
                  <a:prstClr val="black">
                    <a:lumMod val="75000"/>
                    <a:lumOff val="25000"/>
                  </a:prstClr>
                </a:solidFill>
                <a:latin typeface="Arial"/>
                <a:cs typeface="Arial" pitchFamily="34" charset="0"/>
              </a:rPr>
              <a:t>Image </a:t>
            </a:r>
            <a:r>
              <a:rPr lang="en-US" altLang="ko-KR" sz="5400" dirty="0" err="1">
                <a:solidFill>
                  <a:prstClr val="black">
                    <a:lumMod val="75000"/>
                    <a:lumOff val="25000"/>
                  </a:prstClr>
                </a:solidFill>
                <a:latin typeface="Arial"/>
                <a:cs typeface="Arial" pitchFamily="34" charset="0"/>
              </a:rPr>
              <a:t>Retrival</a:t>
            </a:r>
            <a:endParaRPr kumimoji="0" lang="en-US" altLang="ko-KR" sz="5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36756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426978C-41C4-48FC-B7E5-0DA6AC148EB6}"/>
              </a:ext>
            </a:extLst>
          </p:cNvPr>
          <p:cNvSpPr/>
          <p:nvPr/>
        </p:nvSpPr>
        <p:spPr>
          <a:xfrm>
            <a:off x="0" y="0"/>
            <a:ext cx="7432158" cy="6858000"/>
          </a:xfrm>
          <a:prstGeom prst="rect">
            <a:avLst/>
          </a:prstGeom>
          <a:solidFill>
            <a:srgbClr val="6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extBox 16">
            <a:extLst>
              <a:ext uri="{FF2B5EF4-FFF2-40B4-BE49-F238E27FC236}">
                <a16:creationId xmlns:a16="http://schemas.microsoft.com/office/drawing/2014/main" id="{6B7C0206-39C3-44A9-ACE9-54DAD5F2F4D2}"/>
              </a:ext>
            </a:extLst>
          </p:cNvPr>
          <p:cNvSpPr txBox="1"/>
          <p:nvPr/>
        </p:nvSpPr>
        <p:spPr>
          <a:xfrm>
            <a:off x="7843484" y="979074"/>
            <a:ext cx="3794602" cy="1107996"/>
          </a:xfrm>
          <a:prstGeom prst="rect">
            <a:avLst/>
          </a:prstGeom>
          <a:noFill/>
        </p:spPr>
        <p:txBody>
          <a:bodyPr wrap="square" lIns="36000" tIns="0" rIns="36000" bIns="0"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schemeClr val="tx1">
                    <a:lumMod val="75000"/>
                    <a:lumOff val="25000"/>
                  </a:schemeClr>
                </a:solidFill>
                <a:effectLst/>
                <a:uLnTx/>
                <a:uFillTx/>
                <a:latin typeface="Arial"/>
                <a:cs typeface="+mn-cs"/>
              </a:rPr>
              <a:t>Dataset: </a:t>
            </a:r>
          </a:p>
          <a:p>
            <a:r>
              <a:rPr lang="en-US" dirty="0">
                <a:latin typeface="+mj-lt"/>
              </a:rPr>
              <a:t>MSRA-CFW: Data Set of Celebrity Faces on the Web</a:t>
            </a:r>
          </a:p>
        </p:txBody>
      </p:sp>
      <p:sp>
        <p:nvSpPr>
          <p:cNvPr id="3" name="TextBox 9">
            <a:extLst>
              <a:ext uri="{FF2B5EF4-FFF2-40B4-BE49-F238E27FC236}">
                <a16:creationId xmlns:a16="http://schemas.microsoft.com/office/drawing/2014/main" id="{C44E9BB5-2A3E-4D54-B032-CDAC349CA47E}"/>
              </a:ext>
            </a:extLst>
          </p:cNvPr>
          <p:cNvSpPr txBox="1"/>
          <p:nvPr/>
        </p:nvSpPr>
        <p:spPr>
          <a:xfrm>
            <a:off x="7789062" y="2717974"/>
            <a:ext cx="4081472" cy="1938992"/>
          </a:xfrm>
          <a:prstGeom prst="rect">
            <a:avLst/>
          </a:prstGeom>
          <a:noFill/>
        </p:spPr>
        <p:txBody>
          <a:bodyPr wrap="square" rtlCol="0">
            <a:spAutoFit/>
          </a:bodyPr>
          <a:lstStyle/>
          <a:p>
            <a:pPr lvl="0"/>
            <a:r>
              <a:rPr lang="en-US" sz="2000" dirty="0">
                <a:solidFill>
                  <a:schemeClr val="tx1">
                    <a:lumMod val="85000"/>
                    <a:lumOff val="15000"/>
                  </a:schemeClr>
                </a:solidFill>
              </a:rPr>
              <a:t>202792 Images of celebrities faces</a:t>
            </a:r>
          </a:p>
          <a:p>
            <a:pPr lvl="0"/>
            <a:r>
              <a:rPr lang="en-US" sz="2000" dirty="0">
                <a:solidFill>
                  <a:schemeClr val="tx1">
                    <a:lumMod val="85000"/>
                    <a:lumOff val="15000"/>
                  </a:schemeClr>
                </a:solidFill>
              </a:rPr>
              <a:t>1587 Celebrities</a:t>
            </a:r>
          </a:p>
          <a:p>
            <a:pPr lvl="0"/>
            <a:endParaRPr lang="en-US" sz="2000" dirty="0">
              <a:solidFill>
                <a:schemeClr val="tx1">
                  <a:lumMod val="85000"/>
                  <a:lumOff val="15000"/>
                </a:schemeClr>
              </a:solidFill>
            </a:endParaRPr>
          </a:p>
          <a:p>
            <a:pPr lvl="0"/>
            <a:r>
              <a:rPr lang="en-US" sz="2000" dirty="0">
                <a:solidFill>
                  <a:schemeClr val="tx1">
                    <a:lumMod val="85000"/>
                    <a:lumOff val="15000"/>
                  </a:schemeClr>
                </a:solidFill>
              </a:rPr>
              <a:t>Faces are in the image but are not cropped</a:t>
            </a:r>
          </a:p>
        </p:txBody>
      </p:sp>
      <p:sp>
        <p:nvSpPr>
          <p:cNvPr id="6" name="TextBox 16">
            <a:extLst>
              <a:ext uri="{FF2B5EF4-FFF2-40B4-BE49-F238E27FC236}">
                <a16:creationId xmlns:a16="http://schemas.microsoft.com/office/drawing/2014/main" id="{F8D94EE9-2792-46BC-AA65-0452FBECA279}"/>
              </a:ext>
            </a:extLst>
          </p:cNvPr>
          <p:cNvSpPr txBox="1"/>
          <p:nvPr/>
        </p:nvSpPr>
        <p:spPr>
          <a:xfrm>
            <a:off x="2092064" y="1696473"/>
            <a:ext cx="3096623" cy="738664"/>
          </a:xfrm>
          <a:prstGeom prst="rect">
            <a:avLst/>
          </a:prstGeom>
          <a:noFill/>
        </p:spPr>
        <p:txBody>
          <a:bodyPr wrap="square" lIns="36000" tIns="0" rIns="36000" bIns="0"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altLang="ko-KR" sz="4800" b="1" i="0" u="none" strike="noStrike" kern="1200" cap="none" spc="0" normalizeH="0" baseline="0" noProof="0" dirty="0">
              <a:ln>
                <a:noFill/>
              </a:ln>
              <a:solidFill>
                <a:schemeClr val="bg1"/>
              </a:solidFill>
              <a:effectLst/>
              <a:uLnTx/>
              <a:uFillTx/>
              <a:latin typeface="Arial"/>
              <a:cs typeface="+mn-cs"/>
            </a:endParaRPr>
          </a:p>
        </p:txBody>
      </p:sp>
      <p:sp>
        <p:nvSpPr>
          <p:cNvPr id="10" name="Rettangolo 9">
            <a:extLst>
              <a:ext uri="{FF2B5EF4-FFF2-40B4-BE49-F238E27FC236}">
                <a16:creationId xmlns:a16="http://schemas.microsoft.com/office/drawing/2014/main" id="{12CBDE90-391D-47D6-A1FB-48593C4C47C1}"/>
              </a:ext>
            </a:extLst>
          </p:cNvPr>
          <p:cNvSpPr/>
          <p:nvPr/>
        </p:nvSpPr>
        <p:spPr>
          <a:xfrm>
            <a:off x="5805376" y="6220047"/>
            <a:ext cx="1631387" cy="635041"/>
          </a:xfrm>
          <a:prstGeom prst="rect">
            <a:avLst/>
          </a:prstGeom>
          <a:solidFill>
            <a:srgbClr val="6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7" name="Immagine 6">
            <a:extLst>
              <a:ext uri="{FF2B5EF4-FFF2-40B4-BE49-F238E27FC236}">
                <a16:creationId xmlns:a16="http://schemas.microsoft.com/office/drawing/2014/main" id="{1F7C2A8F-8E7D-4D68-945F-4C8D07AAF657}"/>
              </a:ext>
            </a:extLst>
          </p:cNvPr>
          <p:cNvPicPr>
            <a:picLocks noChangeAspect="1"/>
          </p:cNvPicPr>
          <p:nvPr/>
        </p:nvPicPr>
        <p:blipFill rotWithShape="1">
          <a:blip r:embed="rId2">
            <a:alphaModFix/>
            <a:duotone>
              <a:prstClr val="black"/>
              <a:schemeClr val="accent4">
                <a:tint val="45000"/>
                <a:satMod val="400000"/>
              </a:schemeClr>
            </a:duotone>
            <a:extLst>
              <a:ext uri="{BEBA8EAE-BF5A-486C-A8C5-ECC9F3942E4B}">
                <a14:imgProps xmlns:a14="http://schemas.microsoft.com/office/drawing/2010/main">
                  <a14:imgLayer r:embed="rId3">
                    <a14:imgEffect>
                      <a14:artisticLineDrawing/>
                    </a14:imgEffect>
                    <a14:imgEffect>
                      <a14:colorTemperature colorTemp="5762"/>
                    </a14:imgEffect>
                    <a14:imgEffect>
                      <a14:saturation sat="200000"/>
                    </a14:imgEffect>
                  </a14:imgLayer>
                </a14:imgProps>
              </a:ext>
              <a:ext uri="{28A0092B-C50C-407E-A947-70E740481C1C}">
                <a14:useLocalDpi xmlns:a14="http://schemas.microsoft.com/office/drawing/2010/main" val="0"/>
              </a:ext>
            </a:extLst>
          </a:blip>
          <a:srcRect l="4756" t="-1171" r="-7206" b="1171"/>
          <a:stretch/>
        </p:blipFill>
        <p:spPr>
          <a:xfrm>
            <a:off x="0" y="-98612"/>
            <a:ext cx="8013815" cy="6956612"/>
          </a:xfrm>
          <a:prstGeom prst="rect">
            <a:avLst/>
          </a:prstGeom>
          <a:noFill/>
        </p:spPr>
      </p:pic>
    </p:spTree>
    <p:extLst>
      <p:ext uri="{BB962C8B-B14F-4D97-AF65-F5344CB8AC3E}">
        <p14:creationId xmlns:p14="http://schemas.microsoft.com/office/powerpoint/2010/main" val="1625078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60FE059-FE91-4BEB-B05D-D2C6428F7692}"/>
              </a:ext>
            </a:extLst>
          </p:cNvPr>
          <p:cNvSpPr/>
          <p:nvPr/>
        </p:nvSpPr>
        <p:spPr>
          <a:xfrm>
            <a:off x="0"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riangolo rettangolo 2">
            <a:extLst>
              <a:ext uri="{FF2B5EF4-FFF2-40B4-BE49-F238E27FC236}">
                <a16:creationId xmlns:a16="http://schemas.microsoft.com/office/drawing/2014/main" id="{E9F0562E-B2E6-41D4-8CA9-63565365A4B4}"/>
              </a:ext>
            </a:extLst>
          </p:cNvPr>
          <p:cNvSpPr/>
          <p:nvPr/>
        </p:nvSpPr>
        <p:spPr>
          <a:xfrm flipH="1">
            <a:off x="4484914"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D3615DB-C9D5-42BE-867A-E87F3E8AF586}"/>
              </a:ext>
            </a:extLst>
          </p:cNvPr>
          <p:cNvSpPr txBox="1"/>
          <p:nvPr/>
        </p:nvSpPr>
        <p:spPr>
          <a:xfrm>
            <a:off x="2270235" y="178676"/>
            <a:ext cx="4286874" cy="923330"/>
          </a:xfrm>
          <a:prstGeom prst="rect">
            <a:avLst/>
          </a:prstGeom>
          <a:noFill/>
        </p:spPr>
        <p:txBody>
          <a:bodyPr wrap="square" rtlCol="0">
            <a:spAutoFit/>
          </a:bodyPr>
          <a:lstStyle/>
          <a:p>
            <a:r>
              <a:rPr lang="en-US" sz="5400" dirty="0"/>
              <a:t>Task</a:t>
            </a:r>
            <a:endParaRPr lang="it-IT" sz="5400" dirty="0"/>
          </a:p>
        </p:txBody>
      </p:sp>
      <p:sp>
        <p:nvSpPr>
          <p:cNvPr id="5" name="CasellaDiTesto 4">
            <a:extLst>
              <a:ext uri="{FF2B5EF4-FFF2-40B4-BE49-F238E27FC236}">
                <a16:creationId xmlns:a16="http://schemas.microsoft.com/office/drawing/2014/main" id="{65A1AF5A-1A19-40F9-B47E-E82E88725A73}"/>
              </a:ext>
            </a:extLst>
          </p:cNvPr>
          <p:cNvSpPr txBox="1"/>
          <p:nvPr/>
        </p:nvSpPr>
        <p:spPr>
          <a:xfrm>
            <a:off x="147934" y="1585965"/>
            <a:ext cx="11518549" cy="3970318"/>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chemeClr val="tx1">
                    <a:lumMod val="85000"/>
                    <a:lumOff val="15000"/>
                  </a:schemeClr>
                </a:solidFill>
                <a:effectLst>
                  <a:outerShdw blurRad="50800" dist="38100" dir="2700000" algn="tl" rotWithShape="0">
                    <a:prstClr val="black">
                      <a:alpha val="40000"/>
                    </a:prstClr>
                  </a:outerShdw>
                </a:effectLst>
              </a:rPr>
              <a:t>Compute a representation of the image that is invariant to changes of lighting, scenery and position of the subject </a:t>
            </a:r>
          </a:p>
          <a:p>
            <a:pPr marL="342900" indent="-342900">
              <a:buFont typeface="Arial" panose="020B0604020202020204" pitchFamily="34" charset="0"/>
              <a:buChar char="•"/>
            </a:pPr>
            <a:r>
              <a:rPr lang="en-US" sz="2800" dirty="0">
                <a:solidFill>
                  <a:schemeClr val="tx1">
                    <a:lumMod val="85000"/>
                    <a:lumOff val="15000"/>
                  </a:schemeClr>
                </a:solidFill>
                <a:effectLst>
                  <a:outerShdw blurRad="50800" dist="38100" dir="2700000" algn="tl" rotWithShape="0">
                    <a:prstClr val="black">
                      <a:alpha val="40000"/>
                    </a:prstClr>
                  </a:outerShdw>
                </a:effectLst>
              </a:rPr>
              <a:t>Unsupervised learning task as there are no specific label</a:t>
            </a:r>
          </a:p>
          <a:p>
            <a:pPr marL="342900" indent="-342900">
              <a:buFont typeface="Arial" panose="020B0604020202020204" pitchFamily="34" charset="0"/>
              <a:buChar char="•"/>
            </a:pPr>
            <a:r>
              <a:rPr lang="en-US" sz="2800" dirty="0">
                <a:solidFill>
                  <a:schemeClr val="tx1">
                    <a:lumMod val="85000"/>
                    <a:lumOff val="15000"/>
                  </a:schemeClr>
                </a:solidFill>
                <a:effectLst>
                  <a:outerShdw blurRad="50800" dist="38100" dir="2700000" algn="tl" rotWithShape="0">
                    <a:prstClr val="black">
                      <a:alpha val="40000"/>
                    </a:prstClr>
                  </a:outerShdw>
                </a:effectLst>
              </a:rPr>
              <a:t>Multiple possible solutions</a:t>
            </a:r>
          </a:p>
          <a:p>
            <a:pPr marL="342900" indent="-342900">
              <a:buFont typeface="Arial" panose="020B0604020202020204" pitchFamily="34" charset="0"/>
              <a:buChar char="•"/>
            </a:pPr>
            <a:endParaRPr lang="en-US" sz="28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2800" dirty="0">
                <a:solidFill>
                  <a:schemeClr val="tx1">
                    <a:lumMod val="85000"/>
                    <a:lumOff val="15000"/>
                  </a:schemeClr>
                </a:solidFill>
                <a:effectLst>
                  <a:outerShdw blurRad="50800" dist="38100" dir="2700000" algn="tl" rotWithShape="0">
                    <a:prstClr val="black">
                      <a:alpha val="40000"/>
                    </a:prstClr>
                  </a:outerShdw>
                </a:effectLst>
              </a:rPr>
              <a:t>Network computes a representation in a 128 dimensional Euclidean space</a:t>
            </a:r>
          </a:p>
          <a:p>
            <a:pPr marL="342900" indent="-342900">
              <a:buFont typeface="Arial" panose="020B0604020202020204" pitchFamily="34" charset="0"/>
              <a:buChar char="•"/>
            </a:pPr>
            <a:r>
              <a:rPr lang="en-US" sz="2800" dirty="0">
                <a:solidFill>
                  <a:schemeClr val="tx1">
                    <a:lumMod val="85000"/>
                    <a:lumOff val="15000"/>
                  </a:schemeClr>
                </a:solidFill>
                <a:effectLst>
                  <a:outerShdw blurRad="50800" dist="38100" dir="2700000" algn="tl" rotWithShape="0">
                    <a:prstClr val="black">
                      <a:alpha val="40000"/>
                    </a:prstClr>
                  </a:outerShdw>
                </a:effectLst>
              </a:rPr>
              <a:t>The more distant the images the more the subjects are different</a:t>
            </a:r>
          </a:p>
          <a:p>
            <a:pPr marL="342900" indent="-342900">
              <a:buFont typeface="Arial" panose="020B0604020202020204" pitchFamily="34" charset="0"/>
              <a:buChar char="•"/>
            </a:pPr>
            <a:r>
              <a:rPr lang="en-US" sz="2800" dirty="0">
                <a:solidFill>
                  <a:schemeClr val="tx1">
                    <a:lumMod val="85000"/>
                    <a:lumOff val="15000"/>
                  </a:schemeClr>
                </a:solidFill>
                <a:effectLst>
                  <a:outerShdw blurRad="50800" dist="38100" dir="2700000" algn="tl" rotWithShape="0">
                    <a:prstClr val="black">
                      <a:alpha val="40000"/>
                    </a:prstClr>
                  </a:outerShdw>
                </a:effectLst>
              </a:rPr>
              <a:t>The network learns an embedding of the features of the face</a:t>
            </a:r>
            <a:endParaRPr lang="it-IT" sz="2800" dirty="0">
              <a:solidFill>
                <a:schemeClr val="tx1">
                  <a:lumMod val="85000"/>
                  <a:lumOff val="15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6065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60FE059-FE91-4BEB-B05D-D2C6428F7692}"/>
              </a:ext>
            </a:extLst>
          </p:cNvPr>
          <p:cNvSpPr/>
          <p:nvPr/>
        </p:nvSpPr>
        <p:spPr>
          <a:xfrm>
            <a:off x="0"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riangolo rettangolo 2">
            <a:extLst>
              <a:ext uri="{FF2B5EF4-FFF2-40B4-BE49-F238E27FC236}">
                <a16:creationId xmlns:a16="http://schemas.microsoft.com/office/drawing/2014/main" id="{E9F0562E-B2E6-41D4-8CA9-63565365A4B4}"/>
              </a:ext>
            </a:extLst>
          </p:cNvPr>
          <p:cNvSpPr/>
          <p:nvPr/>
        </p:nvSpPr>
        <p:spPr>
          <a:xfrm flipH="1">
            <a:off x="4484914"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D3615DB-C9D5-42BE-867A-E87F3E8AF586}"/>
              </a:ext>
            </a:extLst>
          </p:cNvPr>
          <p:cNvSpPr txBox="1"/>
          <p:nvPr/>
        </p:nvSpPr>
        <p:spPr>
          <a:xfrm>
            <a:off x="737996" y="212908"/>
            <a:ext cx="3008923" cy="923330"/>
          </a:xfrm>
          <a:prstGeom prst="rect">
            <a:avLst/>
          </a:prstGeom>
          <a:noFill/>
        </p:spPr>
        <p:txBody>
          <a:bodyPr wrap="square" rtlCol="0">
            <a:spAutoFit/>
          </a:bodyPr>
          <a:lstStyle/>
          <a:p>
            <a:r>
              <a:rPr lang="en-US" sz="5400" dirty="0"/>
              <a:t>First try</a:t>
            </a:r>
            <a:endParaRPr lang="it-IT" sz="5400" dirty="0"/>
          </a:p>
        </p:txBody>
      </p:sp>
      <p:sp>
        <p:nvSpPr>
          <p:cNvPr id="5" name="CasellaDiTesto 4">
            <a:extLst>
              <a:ext uri="{FF2B5EF4-FFF2-40B4-BE49-F238E27FC236}">
                <a16:creationId xmlns:a16="http://schemas.microsoft.com/office/drawing/2014/main" id="{65A1AF5A-1A19-40F9-B47E-E82E88725A73}"/>
              </a:ext>
            </a:extLst>
          </p:cNvPr>
          <p:cNvSpPr txBox="1"/>
          <p:nvPr/>
        </p:nvSpPr>
        <p:spPr>
          <a:xfrm>
            <a:off x="737996" y="1585965"/>
            <a:ext cx="7600461" cy="6001643"/>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6 CNN blocks with</a:t>
            </a:r>
          </a:p>
          <a:p>
            <a:pPr marL="800044" lvl="1"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Convolution 3x3 kernel</a:t>
            </a:r>
          </a:p>
          <a:p>
            <a:pPr marL="800044" lvl="1" indent="-342900">
              <a:buFont typeface="Arial" panose="020B0604020202020204" pitchFamily="34" charset="0"/>
              <a:buChar char="•"/>
            </a:pPr>
            <a:r>
              <a:rPr lang="en-US" sz="3200" dirty="0" err="1">
                <a:solidFill>
                  <a:schemeClr val="tx1">
                    <a:lumMod val="85000"/>
                    <a:lumOff val="15000"/>
                  </a:schemeClr>
                </a:solidFill>
                <a:effectLst>
                  <a:outerShdw blurRad="50800" dist="38100" dir="2700000" algn="tl" rotWithShape="0">
                    <a:prstClr val="black">
                      <a:alpha val="40000"/>
                    </a:prstClr>
                  </a:outerShdw>
                </a:effectLst>
              </a:rPr>
              <a:t>Relu</a:t>
            </a:r>
            <a:r>
              <a:rPr lang="en-US" sz="3200" dirty="0">
                <a:solidFill>
                  <a:schemeClr val="tx1">
                    <a:lumMod val="85000"/>
                    <a:lumOff val="15000"/>
                  </a:schemeClr>
                </a:solidFill>
                <a:effectLst>
                  <a:outerShdw blurRad="50800" dist="38100" dir="2700000" algn="tl" rotWithShape="0">
                    <a:prstClr val="black">
                      <a:alpha val="40000"/>
                    </a:prstClr>
                  </a:outerShdw>
                </a:effectLst>
              </a:rPr>
              <a:t> Activation</a:t>
            </a:r>
          </a:p>
          <a:p>
            <a:pPr marL="800044" lvl="1" indent="-342900">
              <a:buFont typeface="Arial" panose="020B0604020202020204" pitchFamily="34" charset="0"/>
              <a:buChar char="•"/>
            </a:pPr>
            <a:r>
              <a:rPr lang="en-US" sz="3200" dirty="0" err="1">
                <a:solidFill>
                  <a:schemeClr val="tx1">
                    <a:lumMod val="85000"/>
                    <a:lumOff val="15000"/>
                  </a:schemeClr>
                </a:solidFill>
                <a:effectLst>
                  <a:outerShdw blurRad="50800" dist="38100" dir="2700000" algn="tl" rotWithShape="0">
                    <a:prstClr val="black">
                      <a:alpha val="40000"/>
                    </a:prstClr>
                  </a:outerShdw>
                </a:effectLst>
              </a:rPr>
              <a:t>Droput</a:t>
            </a:r>
            <a:endParaRPr lang="en-US" sz="3200" dirty="0">
              <a:solidFill>
                <a:schemeClr val="tx1">
                  <a:lumMod val="85000"/>
                  <a:lumOff val="15000"/>
                </a:schemeClr>
              </a:solidFill>
              <a:effectLst>
                <a:outerShdw blurRad="50800" dist="38100" dir="2700000" algn="tl" rotWithShape="0">
                  <a:prstClr val="black">
                    <a:alpha val="40000"/>
                  </a:prstClr>
                </a:outerShdw>
              </a:effectLst>
            </a:endParaRPr>
          </a:p>
          <a:p>
            <a:pPr marL="800044" lvl="1" indent="-342900">
              <a:buFont typeface="Arial" panose="020B0604020202020204" pitchFamily="34" charset="0"/>
              <a:buChar char="•"/>
            </a:pPr>
            <a:r>
              <a:rPr lang="en-US" sz="3200" dirty="0" err="1">
                <a:solidFill>
                  <a:schemeClr val="tx1">
                    <a:lumMod val="85000"/>
                    <a:lumOff val="15000"/>
                  </a:schemeClr>
                </a:solidFill>
                <a:effectLst>
                  <a:outerShdw blurRad="50800" dist="38100" dir="2700000" algn="tl" rotWithShape="0">
                    <a:prstClr val="black">
                      <a:alpha val="40000"/>
                    </a:prstClr>
                  </a:outerShdw>
                </a:effectLst>
              </a:rPr>
              <a:t>Maxpool</a:t>
            </a:r>
            <a:endParaRPr lang="en-US" sz="32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2 Fully connected block</a:t>
            </a:r>
          </a:p>
          <a:p>
            <a:pPr marL="800044" lvl="1"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Affine layer 256 and 128 units</a:t>
            </a:r>
          </a:p>
          <a:p>
            <a:pPr marL="800044" lvl="1" indent="-342900">
              <a:buFont typeface="Arial" panose="020B0604020202020204" pitchFamily="34" charset="0"/>
              <a:buChar char="•"/>
            </a:pPr>
            <a:r>
              <a:rPr lang="en-US" sz="3200" dirty="0" err="1">
                <a:solidFill>
                  <a:schemeClr val="tx1">
                    <a:lumMod val="85000"/>
                    <a:lumOff val="15000"/>
                  </a:schemeClr>
                </a:solidFill>
                <a:effectLst>
                  <a:outerShdw blurRad="50800" dist="38100" dir="2700000" algn="tl" rotWithShape="0">
                    <a:prstClr val="black">
                      <a:alpha val="40000"/>
                    </a:prstClr>
                  </a:outerShdw>
                </a:effectLst>
              </a:rPr>
              <a:t>Relu</a:t>
            </a:r>
            <a:r>
              <a:rPr lang="en-US" sz="3200" dirty="0">
                <a:solidFill>
                  <a:schemeClr val="tx1">
                    <a:lumMod val="85000"/>
                    <a:lumOff val="15000"/>
                  </a:schemeClr>
                </a:solidFill>
                <a:effectLst>
                  <a:outerShdw blurRad="50800" dist="38100" dir="2700000" algn="tl" rotWithShape="0">
                    <a:prstClr val="black">
                      <a:alpha val="40000"/>
                    </a:prstClr>
                  </a:outerShdw>
                </a:effectLst>
              </a:rPr>
              <a:t> Activation</a:t>
            </a:r>
          </a:p>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Linear output</a:t>
            </a:r>
          </a:p>
          <a:p>
            <a:pPr marL="800044" lvl="1" indent="-342900">
              <a:buFont typeface="Arial" panose="020B0604020202020204" pitchFamily="34" charset="0"/>
              <a:buChar char="•"/>
            </a:pPr>
            <a:endParaRPr lang="en-US" sz="24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endParaRPr lang="en-US" sz="24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endParaRPr lang="en-US" sz="24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endParaRPr lang="en-US" sz="2400" dirty="0">
              <a:solidFill>
                <a:schemeClr val="tx1">
                  <a:lumMod val="85000"/>
                  <a:lumOff val="15000"/>
                </a:schemeClr>
              </a:solidFill>
              <a:effectLst>
                <a:outerShdw blurRad="50800" dist="38100" dir="2700000" algn="tl" rotWithShape="0">
                  <a:prstClr val="black">
                    <a:alpha val="40000"/>
                  </a:prstClr>
                </a:outerShdw>
              </a:effectLst>
            </a:endParaRPr>
          </a:p>
        </p:txBody>
      </p:sp>
      <p:pic>
        <p:nvPicPr>
          <p:cNvPr id="7" name="Immagine 6">
            <a:extLst>
              <a:ext uri="{FF2B5EF4-FFF2-40B4-BE49-F238E27FC236}">
                <a16:creationId xmlns:a16="http://schemas.microsoft.com/office/drawing/2014/main" id="{04CF6B3D-6B0C-48D0-BCDD-B7550468D40F}"/>
              </a:ext>
            </a:extLst>
          </p:cNvPr>
          <p:cNvPicPr>
            <a:picLocks noChangeAspect="1"/>
          </p:cNvPicPr>
          <p:nvPr/>
        </p:nvPicPr>
        <p:blipFill rotWithShape="1">
          <a:blip r:embed="rId2">
            <a:extLst>
              <a:ext uri="{28A0092B-C50C-407E-A947-70E740481C1C}">
                <a14:useLocalDpi xmlns:a14="http://schemas.microsoft.com/office/drawing/2010/main" val="0"/>
              </a:ext>
            </a:extLst>
          </a:blip>
          <a:srcRect l="70197"/>
          <a:stretch/>
        </p:blipFill>
        <p:spPr>
          <a:xfrm>
            <a:off x="6158265" y="1208481"/>
            <a:ext cx="4971100" cy="4743396"/>
          </a:xfrm>
          <a:prstGeom prst="rect">
            <a:avLst/>
          </a:prstGeom>
        </p:spPr>
      </p:pic>
    </p:spTree>
    <p:extLst>
      <p:ext uri="{BB962C8B-B14F-4D97-AF65-F5344CB8AC3E}">
        <p14:creationId xmlns:p14="http://schemas.microsoft.com/office/powerpoint/2010/main" val="60418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60FE059-FE91-4BEB-B05D-D2C6428F7692}"/>
              </a:ext>
            </a:extLst>
          </p:cNvPr>
          <p:cNvSpPr/>
          <p:nvPr/>
        </p:nvSpPr>
        <p:spPr>
          <a:xfrm>
            <a:off x="0"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riangolo rettangolo 2">
            <a:extLst>
              <a:ext uri="{FF2B5EF4-FFF2-40B4-BE49-F238E27FC236}">
                <a16:creationId xmlns:a16="http://schemas.microsoft.com/office/drawing/2014/main" id="{E9F0562E-B2E6-41D4-8CA9-63565365A4B4}"/>
              </a:ext>
            </a:extLst>
          </p:cNvPr>
          <p:cNvSpPr/>
          <p:nvPr/>
        </p:nvSpPr>
        <p:spPr>
          <a:xfrm flipH="1">
            <a:off x="4484914"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a:p>
            <a:pPr algn="ctr"/>
            <a:endParaRPr lang="it-IT" dirty="0"/>
          </a:p>
        </p:txBody>
      </p:sp>
      <p:sp>
        <p:nvSpPr>
          <p:cNvPr id="4" name="CasellaDiTesto 3">
            <a:extLst>
              <a:ext uri="{FF2B5EF4-FFF2-40B4-BE49-F238E27FC236}">
                <a16:creationId xmlns:a16="http://schemas.microsoft.com/office/drawing/2014/main" id="{7D3615DB-C9D5-42BE-867A-E87F3E8AF586}"/>
              </a:ext>
            </a:extLst>
          </p:cNvPr>
          <p:cNvSpPr txBox="1"/>
          <p:nvPr/>
        </p:nvSpPr>
        <p:spPr>
          <a:xfrm>
            <a:off x="424290" y="-117233"/>
            <a:ext cx="5238474" cy="923330"/>
          </a:xfrm>
          <a:prstGeom prst="rect">
            <a:avLst/>
          </a:prstGeom>
          <a:noFill/>
        </p:spPr>
        <p:txBody>
          <a:bodyPr wrap="square" rtlCol="0">
            <a:spAutoFit/>
          </a:bodyPr>
          <a:lstStyle/>
          <a:p>
            <a:r>
              <a:rPr lang="en-US" sz="5400" dirty="0">
                <a:effectLst>
                  <a:outerShdw blurRad="50800" dist="38100" dir="2700000" algn="tl" rotWithShape="0">
                    <a:prstClr val="black">
                      <a:alpha val="40000"/>
                    </a:prstClr>
                  </a:outerShdw>
                </a:effectLst>
              </a:rPr>
              <a:t>Second</a:t>
            </a:r>
            <a:r>
              <a:rPr lang="en-US" sz="5400" dirty="0"/>
              <a:t> try</a:t>
            </a:r>
            <a:endParaRPr lang="it-IT" sz="5400" dirty="0"/>
          </a:p>
        </p:txBody>
      </p:sp>
      <p:sp>
        <p:nvSpPr>
          <p:cNvPr id="5" name="CasellaDiTesto 4">
            <a:extLst>
              <a:ext uri="{FF2B5EF4-FFF2-40B4-BE49-F238E27FC236}">
                <a16:creationId xmlns:a16="http://schemas.microsoft.com/office/drawing/2014/main" id="{65A1AF5A-1A19-40F9-B47E-E82E88725A73}"/>
              </a:ext>
            </a:extLst>
          </p:cNvPr>
          <p:cNvSpPr txBox="1"/>
          <p:nvPr/>
        </p:nvSpPr>
        <p:spPr>
          <a:xfrm>
            <a:off x="424290" y="831227"/>
            <a:ext cx="8190523" cy="600164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2 CNN blocks with</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Convolution 5x5 kernel</a:t>
            </a:r>
          </a:p>
          <a:p>
            <a:pPr marL="800044" lvl="1" indent="-342900">
              <a:buFont typeface="Arial" panose="020B0604020202020204" pitchFamily="34" charset="0"/>
              <a:buChar char="•"/>
            </a:pPr>
            <a:r>
              <a:rPr lang="en-US" sz="2400" dirty="0" err="1">
                <a:solidFill>
                  <a:schemeClr val="tx1">
                    <a:lumMod val="85000"/>
                    <a:lumOff val="15000"/>
                  </a:schemeClr>
                </a:solidFill>
                <a:effectLst>
                  <a:outerShdw blurRad="50800" dist="38100" dir="2700000" algn="tl" rotWithShape="0">
                    <a:prstClr val="black">
                      <a:alpha val="40000"/>
                    </a:prstClr>
                  </a:outerShdw>
                </a:effectLst>
              </a:rPr>
              <a:t>Relu</a:t>
            </a:r>
            <a:r>
              <a:rPr lang="en-US" sz="2400" dirty="0">
                <a:solidFill>
                  <a:schemeClr val="tx1">
                    <a:lumMod val="85000"/>
                    <a:lumOff val="15000"/>
                  </a:schemeClr>
                </a:solidFill>
                <a:effectLst>
                  <a:outerShdw blurRad="50800" dist="38100" dir="2700000" algn="tl" rotWithShape="0">
                    <a:prstClr val="black">
                      <a:alpha val="40000"/>
                    </a:prstClr>
                  </a:outerShdw>
                </a:effectLst>
              </a:rPr>
              <a:t> Activation</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Batch normalization</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Dropout</a:t>
            </a:r>
          </a:p>
          <a:p>
            <a:pPr marL="800044" lvl="1" indent="-342900">
              <a:buFont typeface="Arial" panose="020B0604020202020204" pitchFamily="34" charset="0"/>
              <a:buChar char="•"/>
            </a:pPr>
            <a:r>
              <a:rPr lang="en-US" sz="2400" dirty="0" err="1">
                <a:solidFill>
                  <a:schemeClr val="tx1">
                    <a:lumMod val="85000"/>
                    <a:lumOff val="15000"/>
                  </a:schemeClr>
                </a:solidFill>
                <a:effectLst>
                  <a:outerShdw blurRad="50800" dist="38100" dir="2700000" algn="tl" rotWithShape="0">
                    <a:prstClr val="black">
                      <a:alpha val="40000"/>
                    </a:prstClr>
                  </a:outerShdw>
                </a:effectLst>
              </a:rPr>
              <a:t>Maxpool</a:t>
            </a:r>
            <a:endParaRPr lang="en-US" sz="24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2 CNN blocks with</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Convolution 3x3 kernel</a:t>
            </a:r>
          </a:p>
          <a:p>
            <a:pPr marL="800044" lvl="1" indent="-342900">
              <a:buFont typeface="Arial" panose="020B0604020202020204" pitchFamily="34" charset="0"/>
              <a:buChar char="•"/>
            </a:pPr>
            <a:r>
              <a:rPr lang="en-US" sz="2400" dirty="0" err="1">
                <a:solidFill>
                  <a:schemeClr val="tx1">
                    <a:lumMod val="85000"/>
                    <a:lumOff val="15000"/>
                  </a:schemeClr>
                </a:solidFill>
                <a:effectLst>
                  <a:outerShdw blurRad="50800" dist="38100" dir="2700000" algn="tl" rotWithShape="0">
                    <a:prstClr val="black">
                      <a:alpha val="40000"/>
                    </a:prstClr>
                  </a:outerShdw>
                </a:effectLst>
              </a:rPr>
              <a:t>Relu</a:t>
            </a:r>
            <a:r>
              <a:rPr lang="en-US" sz="2400" dirty="0">
                <a:solidFill>
                  <a:schemeClr val="tx1">
                    <a:lumMod val="85000"/>
                    <a:lumOff val="15000"/>
                  </a:schemeClr>
                </a:solidFill>
                <a:effectLst>
                  <a:outerShdw blurRad="50800" dist="38100" dir="2700000" algn="tl" rotWithShape="0">
                    <a:prstClr val="black">
                      <a:alpha val="40000"/>
                    </a:prstClr>
                  </a:outerShdw>
                </a:effectLst>
              </a:rPr>
              <a:t> Activation</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Batch normalization</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Dropout</a:t>
            </a:r>
          </a:p>
          <a:p>
            <a:pPr marL="800044" lvl="1" indent="-342900">
              <a:buFont typeface="Arial" panose="020B0604020202020204" pitchFamily="34" charset="0"/>
              <a:buChar char="•"/>
            </a:pPr>
            <a:r>
              <a:rPr lang="en-US" sz="2400" dirty="0" err="1">
                <a:solidFill>
                  <a:schemeClr val="tx1">
                    <a:lumMod val="85000"/>
                    <a:lumOff val="15000"/>
                  </a:schemeClr>
                </a:solidFill>
                <a:effectLst>
                  <a:outerShdw blurRad="50800" dist="38100" dir="2700000" algn="tl" rotWithShape="0">
                    <a:prstClr val="black">
                      <a:alpha val="40000"/>
                    </a:prstClr>
                  </a:outerShdw>
                </a:effectLst>
              </a:rPr>
              <a:t>Maxpool</a:t>
            </a:r>
            <a:endParaRPr lang="en-US" sz="24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2 Fully connected block</a:t>
            </a:r>
          </a:p>
          <a:p>
            <a:pPr marL="800044" lvl="1"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Affine layer 516 and 256 units</a:t>
            </a:r>
          </a:p>
          <a:p>
            <a:pPr marL="800044" lvl="1" indent="-342900">
              <a:buFont typeface="Arial" panose="020B0604020202020204" pitchFamily="34" charset="0"/>
              <a:buChar char="•"/>
            </a:pPr>
            <a:r>
              <a:rPr lang="en-US" sz="2400" dirty="0" err="1">
                <a:solidFill>
                  <a:schemeClr val="tx1">
                    <a:lumMod val="85000"/>
                    <a:lumOff val="15000"/>
                  </a:schemeClr>
                </a:solidFill>
                <a:effectLst>
                  <a:outerShdw blurRad="50800" dist="38100" dir="2700000" algn="tl" rotWithShape="0">
                    <a:prstClr val="black">
                      <a:alpha val="40000"/>
                    </a:prstClr>
                  </a:outerShdw>
                </a:effectLst>
              </a:rPr>
              <a:t>Relu</a:t>
            </a:r>
            <a:r>
              <a:rPr lang="en-US" sz="2400" dirty="0">
                <a:solidFill>
                  <a:schemeClr val="tx1">
                    <a:lumMod val="85000"/>
                    <a:lumOff val="15000"/>
                  </a:schemeClr>
                </a:solidFill>
                <a:effectLst>
                  <a:outerShdw blurRad="50800" dist="38100" dir="2700000" algn="tl" rotWithShape="0">
                    <a:prstClr val="black">
                      <a:alpha val="40000"/>
                    </a:prstClr>
                  </a:outerShdw>
                </a:effectLst>
              </a:rPr>
              <a:t> Activation</a:t>
            </a:r>
          </a:p>
          <a:p>
            <a:pPr marL="342900" indent="-342900">
              <a:buFont typeface="Arial" panose="020B0604020202020204" pitchFamily="34" charset="0"/>
              <a:buChar char="•"/>
            </a:pPr>
            <a:r>
              <a:rPr lang="en-US" sz="2400" dirty="0">
                <a:solidFill>
                  <a:schemeClr val="tx1">
                    <a:lumMod val="85000"/>
                    <a:lumOff val="15000"/>
                  </a:schemeClr>
                </a:solidFill>
                <a:effectLst>
                  <a:outerShdw blurRad="50800" dist="38100" dir="2700000" algn="tl" rotWithShape="0">
                    <a:prstClr val="black">
                      <a:alpha val="40000"/>
                    </a:prstClr>
                  </a:outerShdw>
                </a:effectLst>
              </a:rPr>
              <a:t>Linear output</a:t>
            </a:r>
          </a:p>
        </p:txBody>
      </p:sp>
      <p:pic>
        <p:nvPicPr>
          <p:cNvPr id="8" name="Immagine 7">
            <a:extLst>
              <a:ext uri="{FF2B5EF4-FFF2-40B4-BE49-F238E27FC236}">
                <a16:creationId xmlns:a16="http://schemas.microsoft.com/office/drawing/2014/main" id="{99D26E6B-A1EA-493A-A7A3-FBE2E01CE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851" y="302358"/>
            <a:ext cx="5676496" cy="5676496"/>
          </a:xfrm>
          <a:prstGeom prst="rect">
            <a:avLst/>
          </a:prstGeom>
        </p:spPr>
      </p:pic>
      <p:sp>
        <p:nvSpPr>
          <p:cNvPr id="10" name="Rettangolo 9">
            <a:extLst>
              <a:ext uri="{FF2B5EF4-FFF2-40B4-BE49-F238E27FC236}">
                <a16:creationId xmlns:a16="http://schemas.microsoft.com/office/drawing/2014/main" id="{F9B76EBE-B312-4B5C-A372-C703AD36BA35}"/>
              </a:ext>
            </a:extLst>
          </p:cNvPr>
          <p:cNvSpPr/>
          <p:nvPr/>
        </p:nvSpPr>
        <p:spPr>
          <a:xfrm rot="2835004">
            <a:off x="8310567" y="49365"/>
            <a:ext cx="421920" cy="5676496"/>
          </a:xfrm>
          <a:prstGeom prst="rect">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Rettangolo 10">
            <a:extLst>
              <a:ext uri="{FF2B5EF4-FFF2-40B4-BE49-F238E27FC236}">
                <a16:creationId xmlns:a16="http://schemas.microsoft.com/office/drawing/2014/main" id="{71613A90-5BFC-4412-9D0F-DD12AE77B52F}"/>
              </a:ext>
            </a:extLst>
          </p:cNvPr>
          <p:cNvSpPr/>
          <p:nvPr/>
        </p:nvSpPr>
        <p:spPr>
          <a:xfrm rot="18960742">
            <a:off x="8458289" y="-28542"/>
            <a:ext cx="419700" cy="5946364"/>
          </a:xfrm>
          <a:prstGeom prst="rect">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13589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sellaDiTesto 2">
            <a:extLst>
              <a:ext uri="{FF2B5EF4-FFF2-40B4-BE49-F238E27FC236}">
                <a16:creationId xmlns:a16="http://schemas.microsoft.com/office/drawing/2014/main" id="{8033DE6C-4FAC-4C0A-B9AB-0760E16D8F84}"/>
              </a:ext>
            </a:extLst>
          </p:cNvPr>
          <p:cNvSpPr txBox="1"/>
          <p:nvPr/>
        </p:nvSpPr>
        <p:spPr>
          <a:xfrm>
            <a:off x="336884" y="-85968"/>
            <a:ext cx="4664962" cy="6721230"/>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US" sz="2800" dirty="0" err="1">
                <a:solidFill>
                  <a:schemeClr val="bg1"/>
                </a:solidFill>
                <a:effectLst>
                  <a:outerShdw blurRad="241300" dist="101600" dir="2700000" algn="tl" rotWithShape="0">
                    <a:schemeClr val="bg1">
                      <a:alpha val="40000"/>
                    </a:schemeClr>
                  </a:outerShdw>
                </a:effectLst>
              </a:rPr>
              <a:t>Squeezenet</a:t>
            </a:r>
            <a:endParaRPr lang="en-US" sz="2800" dirty="0">
              <a:solidFill>
                <a:schemeClr val="bg1"/>
              </a:solidFill>
              <a:effectLst>
                <a:outerShdw blurRad="241300" dist="101600" dir="2700000" algn="tl" rotWithShape="0">
                  <a:schemeClr val="bg1">
                    <a:alpha val="40000"/>
                  </a:schemeClr>
                </a:outerShdw>
              </a:effectLst>
            </a:endParaRPr>
          </a:p>
          <a:p>
            <a:pPr marL="342900"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Very fast</a:t>
            </a:r>
          </a:p>
          <a:p>
            <a:pPr marL="342900"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Pretrained on </a:t>
            </a:r>
            <a:r>
              <a:rPr lang="en-US" sz="2800" dirty="0" err="1">
                <a:solidFill>
                  <a:schemeClr val="bg1"/>
                </a:solidFill>
                <a:effectLst>
                  <a:outerShdw blurRad="241300" dist="101600" dir="2700000" algn="tl" rotWithShape="0">
                    <a:schemeClr val="bg1">
                      <a:alpha val="40000"/>
                    </a:schemeClr>
                  </a:outerShdw>
                </a:effectLst>
              </a:rPr>
              <a:t>imagenet</a:t>
            </a:r>
            <a:endParaRPr lang="en-US" sz="2800" dirty="0">
              <a:solidFill>
                <a:schemeClr val="bg1"/>
              </a:solidFill>
              <a:effectLst>
                <a:outerShdw blurRad="241300" dist="101600" dir="2700000" algn="tl" rotWithShape="0">
                  <a:schemeClr val="bg1">
                    <a:alpha val="40000"/>
                  </a:schemeClr>
                </a:outerShdw>
              </a:effectLst>
            </a:endParaRPr>
          </a:p>
          <a:p>
            <a:pPr marL="342900"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9 FIRE Blocks</a:t>
            </a:r>
          </a:p>
          <a:p>
            <a:pPr marL="800044" lvl="1"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Fully convolutional</a:t>
            </a:r>
          </a:p>
          <a:p>
            <a:pPr marL="800044" lvl="1"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Residual connections</a:t>
            </a:r>
          </a:p>
          <a:p>
            <a:pPr marL="800044" lvl="1"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Separated convolutions</a:t>
            </a:r>
          </a:p>
          <a:p>
            <a:pPr marL="342900"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Adaptive pooling </a:t>
            </a:r>
          </a:p>
          <a:p>
            <a:pPr marL="342900"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Allows any input size</a:t>
            </a:r>
          </a:p>
          <a:p>
            <a:pPr marL="342900" indent="-342900">
              <a:buFont typeface="Arial" panose="020B0604020202020204" pitchFamily="34" charset="0"/>
              <a:buChar char="•"/>
            </a:pPr>
            <a:endParaRPr lang="en-US" sz="2800" dirty="0">
              <a:solidFill>
                <a:schemeClr val="bg1"/>
              </a:solidFill>
              <a:effectLst>
                <a:outerShdw blurRad="241300" dist="101600" dir="2700000" algn="tl" rotWithShape="0">
                  <a:schemeClr val="bg1">
                    <a:alpha val="40000"/>
                  </a:schemeClr>
                </a:outerShdw>
              </a:effectLst>
            </a:endParaRPr>
          </a:p>
          <a:p>
            <a:pPr marL="342900" indent="-342900">
              <a:buFont typeface="Arial" panose="020B0604020202020204" pitchFamily="34" charset="0"/>
              <a:buChar char="•"/>
            </a:pPr>
            <a:r>
              <a:rPr lang="en-US" sz="2800" dirty="0">
                <a:solidFill>
                  <a:schemeClr val="bg1"/>
                </a:solidFill>
                <a:effectLst>
                  <a:outerShdw blurRad="241300" dist="101600" dir="2700000" algn="tl" rotWithShape="0">
                    <a:schemeClr val="bg1">
                      <a:alpha val="40000"/>
                    </a:schemeClr>
                  </a:outerShdw>
                </a:effectLst>
              </a:rPr>
              <a:t>Linear output</a:t>
            </a:r>
          </a:p>
        </p:txBody>
      </p:sp>
      <p:pic>
        <p:nvPicPr>
          <p:cNvPr id="2" name="Immagine 1" descr="Immagine che contiene testo&#10;&#10;Descrizione generata automaticamente">
            <a:extLst>
              <a:ext uri="{FF2B5EF4-FFF2-40B4-BE49-F238E27FC236}">
                <a16:creationId xmlns:a16="http://schemas.microsoft.com/office/drawing/2014/main" id="{AE2549DE-F99E-4777-B5EA-EA0E87DF54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2536" y="492573"/>
            <a:ext cx="6516117" cy="5880796"/>
          </a:xfrm>
          <a:prstGeom prst="rect">
            <a:avLst/>
          </a:prstGeom>
        </p:spPr>
      </p:pic>
    </p:spTree>
    <p:extLst>
      <p:ext uri="{BB962C8B-B14F-4D97-AF65-F5344CB8AC3E}">
        <p14:creationId xmlns:p14="http://schemas.microsoft.com/office/powerpoint/2010/main" val="1159079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76D3C39-3381-41D8-89A1-B72BB26EFBC6}"/>
              </a:ext>
            </a:extLst>
          </p:cNvPr>
          <p:cNvSpPr/>
          <p:nvPr/>
        </p:nvSpPr>
        <p:spPr>
          <a:xfrm>
            <a:off x="0" y="0"/>
            <a:ext cx="6749538"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EAB9E409-3710-423F-8478-79C055FFACE3}"/>
              </a:ext>
            </a:extLst>
          </p:cNvPr>
          <p:cNvSpPr txBox="1"/>
          <p:nvPr/>
        </p:nvSpPr>
        <p:spPr>
          <a:xfrm>
            <a:off x="750469" y="122359"/>
            <a:ext cx="1646605" cy="923330"/>
          </a:xfrm>
          <a:prstGeom prst="rect">
            <a:avLst/>
          </a:prstGeom>
          <a:noFill/>
        </p:spPr>
        <p:txBody>
          <a:bodyPr wrap="none" rtlCol="0">
            <a:spAutoFit/>
          </a:bodyPr>
          <a:lstStyle/>
          <a:p>
            <a:r>
              <a:rPr lang="en-US" sz="5400" dirty="0">
                <a:effectLst>
                  <a:outerShdw blurRad="50800" dist="38100" dir="2700000" algn="tl" rotWithShape="0">
                    <a:prstClr val="black">
                      <a:alpha val="40000"/>
                    </a:prstClr>
                  </a:outerShdw>
                </a:effectLst>
              </a:rPr>
              <a:t>Loss</a:t>
            </a:r>
            <a:endParaRPr lang="it-IT" sz="5400" dirty="0">
              <a:effectLst>
                <a:outerShdw blurRad="50800" dist="38100" dir="2700000" algn="tl" rotWithShape="0">
                  <a:prstClr val="black">
                    <a:alpha val="40000"/>
                  </a:prstClr>
                </a:outerShdw>
              </a:effectLst>
            </a:endParaRPr>
          </a:p>
        </p:txBody>
      </p:sp>
      <p:sp>
        <p:nvSpPr>
          <p:cNvPr id="4" name="CasellaDiTesto 3">
            <a:extLst>
              <a:ext uri="{FF2B5EF4-FFF2-40B4-BE49-F238E27FC236}">
                <a16:creationId xmlns:a16="http://schemas.microsoft.com/office/drawing/2014/main" id="{FB6A223E-4799-4299-ABBC-42BBE5F607B2}"/>
              </a:ext>
            </a:extLst>
          </p:cNvPr>
          <p:cNvSpPr txBox="1"/>
          <p:nvPr/>
        </p:nvSpPr>
        <p:spPr>
          <a:xfrm>
            <a:off x="1173093" y="1544565"/>
            <a:ext cx="9845813" cy="4524315"/>
          </a:xfrm>
          <a:prstGeom prst="rect">
            <a:avLst/>
          </a:prstGeom>
          <a:noFill/>
        </p:spPr>
        <p:txBody>
          <a:bodyPr wrap="square" rtlCol="0">
            <a:spAutoFit/>
          </a:bodyPr>
          <a:lstStyle/>
          <a:p>
            <a:r>
              <a:rPr lang="en-US" sz="2800" dirty="0">
                <a:effectLst>
                  <a:outerShdw blurRad="50800" dist="38100" dir="2700000" algn="tl" rotWithShape="0">
                    <a:prstClr val="black">
                      <a:alpha val="40000"/>
                    </a:prstClr>
                  </a:outerShdw>
                </a:effectLst>
              </a:rPr>
              <a:t>The loss function is the main ingredient of this architecture</a:t>
            </a:r>
          </a:p>
          <a:p>
            <a:endParaRPr lang="en-US" sz="2800" dirty="0">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en-US" sz="2800" dirty="0">
                <a:effectLst>
                  <a:outerShdw blurRad="50800" dist="38100" dir="2700000" algn="tl" rotWithShape="0">
                    <a:prstClr val="black">
                      <a:alpha val="40000"/>
                    </a:prstClr>
                  </a:outerShdw>
                </a:effectLst>
              </a:rPr>
              <a:t>gives the model feedback to keep different person distant while keeping different photos of the same actor near</a:t>
            </a:r>
          </a:p>
          <a:p>
            <a:pPr marL="285750" indent="-285750">
              <a:buFont typeface="Arial" panose="020B0604020202020204" pitchFamily="34" charset="0"/>
              <a:buChar char="•"/>
            </a:pPr>
            <a:endParaRPr lang="en-US" sz="2800" dirty="0">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en-US" sz="2800" dirty="0">
                <a:effectLst>
                  <a:outerShdw blurRad="50800" dist="38100" dir="2700000" algn="tl" rotWithShape="0">
                    <a:prstClr val="black">
                      <a:alpha val="40000"/>
                    </a:prstClr>
                  </a:outerShdw>
                </a:effectLst>
              </a:rPr>
              <a:t>Cannot use cross entropy as we do not have labels</a:t>
            </a:r>
          </a:p>
          <a:p>
            <a:pPr marL="285750" indent="-285750">
              <a:buFont typeface="Arial" panose="020B0604020202020204" pitchFamily="34" charset="0"/>
              <a:buChar char="•"/>
            </a:pPr>
            <a:endParaRPr lang="en-US" sz="2800" dirty="0">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en-US" sz="2800" dirty="0">
                <a:effectLst>
                  <a:outerShdw blurRad="50800" dist="38100" dir="2700000" algn="tl" rotWithShape="0">
                    <a:prstClr val="black">
                      <a:alpha val="40000"/>
                    </a:prstClr>
                  </a:outerShdw>
                </a:effectLst>
              </a:rPr>
              <a:t>We use a variation of L2 because we are working in an Euclidean space</a:t>
            </a:r>
          </a:p>
          <a:p>
            <a:endParaRPr lang="en-US" dirty="0">
              <a:effectLst>
                <a:outerShdw blurRad="50800" dist="38100" dir="2700000" algn="tl" rotWithShape="0">
                  <a:prstClr val="black">
                    <a:alpha val="40000"/>
                  </a:prstClr>
                </a:outerShdw>
              </a:effectLst>
            </a:endParaRPr>
          </a:p>
          <a:p>
            <a:endParaRPr lang="it-IT"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28696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76D3C39-3381-41D8-89A1-B72BB26EFBC6}"/>
              </a:ext>
            </a:extLst>
          </p:cNvPr>
          <p:cNvSpPr/>
          <p:nvPr/>
        </p:nvSpPr>
        <p:spPr>
          <a:xfrm>
            <a:off x="0" y="0"/>
            <a:ext cx="6749538"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EAB9E409-3710-423F-8478-79C055FFACE3}"/>
              </a:ext>
            </a:extLst>
          </p:cNvPr>
          <p:cNvSpPr txBox="1"/>
          <p:nvPr/>
        </p:nvSpPr>
        <p:spPr>
          <a:xfrm>
            <a:off x="750469" y="122359"/>
            <a:ext cx="1646605" cy="923330"/>
          </a:xfrm>
          <a:prstGeom prst="rect">
            <a:avLst/>
          </a:prstGeom>
          <a:noFill/>
        </p:spPr>
        <p:txBody>
          <a:bodyPr wrap="none" rtlCol="0">
            <a:spAutoFit/>
          </a:bodyPr>
          <a:lstStyle/>
          <a:p>
            <a:r>
              <a:rPr lang="en-US" sz="5400" dirty="0">
                <a:effectLst>
                  <a:outerShdw blurRad="50800" dist="38100" dir="2700000" algn="tl" rotWithShape="0">
                    <a:prstClr val="black">
                      <a:alpha val="40000"/>
                    </a:prstClr>
                  </a:outerShdw>
                </a:effectLst>
              </a:rPr>
              <a:t>Loss</a:t>
            </a:r>
            <a:endParaRPr lang="it-IT" sz="5400" dirty="0">
              <a:effectLst>
                <a:outerShdw blurRad="50800" dist="38100" dir="2700000" algn="tl" rotWithShape="0">
                  <a:prstClr val="black">
                    <a:alpha val="40000"/>
                  </a:prstClr>
                </a:outerShdw>
              </a:effectLst>
            </a:endParaRPr>
          </a:p>
        </p:txBody>
      </p:sp>
      <p:sp>
        <p:nvSpPr>
          <p:cNvPr id="4" name="CasellaDiTesto 3">
            <a:extLst>
              <a:ext uri="{FF2B5EF4-FFF2-40B4-BE49-F238E27FC236}">
                <a16:creationId xmlns:a16="http://schemas.microsoft.com/office/drawing/2014/main" id="{FB6A223E-4799-4299-ABBC-42BBE5F607B2}"/>
              </a:ext>
            </a:extLst>
          </p:cNvPr>
          <p:cNvSpPr txBox="1"/>
          <p:nvPr/>
        </p:nvSpPr>
        <p:spPr>
          <a:xfrm>
            <a:off x="750469" y="1168048"/>
            <a:ext cx="6916617" cy="2616101"/>
          </a:xfrm>
          <a:prstGeom prst="rect">
            <a:avLst/>
          </a:prstGeom>
          <a:noFill/>
        </p:spPr>
        <p:txBody>
          <a:bodyPr wrap="square" rtlCol="0">
            <a:spAutoFit/>
          </a:bodyPr>
          <a:lstStyle/>
          <a:p>
            <a:pPr marL="285750" indent="-285750">
              <a:buFont typeface="Arial" panose="020B0604020202020204" pitchFamily="34" charset="0"/>
              <a:buChar char="•"/>
            </a:pPr>
            <a:r>
              <a:rPr lang="en-US" sz="2800" dirty="0">
                <a:effectLst>
                  <a:outerShdw blurRad="50800" dist="38100" dir="2700000" algn="tl" rotWithShape="0">
                    <a:prstClr val="black">
                      <a:alpha val="40000"/>
                    </a:prstClr>
                  </a:outerShdw>
                </a:effectLst>
              </a:rPr>
              <a:t>Contrastive Loss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800" dirty="0">
                <a:effectLst>
                  <a:outerShdw blurRad="50800" dist="38100" dir="2700000" algn="tl" rotWithShape="0">
                    <a:prstClr val="black">
                      <a:alpha val="40000"/>
                    </a:prstClr>
                  </a:outerShdw>
                </a:effectLst>
              </a:rPr>
              <a:t>Triplet Loss</a:t>
            </a:r>
          </a:p>
          <a:p>
            <a:pPr marL="285750" indent="-285750">
              <a:buFont typeface="Arial" panose="020B0604020202020204" pitchFamily="34" charset="0"/>
              <a:buChar char="•"/>
            </a:pPr>
            <a:endParaRPr lang="en-US" dirty="0"/>
          </a:p>
          <a:p>
            <a:endParaRPr lang="it-IT" dirty="0"/>
          </a:p>
        </p:txBody>
      </p:sp>
      <p:pic>
        <p:nvPicPr>
          <p:cNvPr id="10" name="Immagine 9" descr="Immagine che contiene mappa, testo&#10;&#10;Descrizione generata automaticamente">
            <a:extLst>
              <a:ext uri="{FF2B5EF4-FFF2-40B4-BE49-F238E27FC236}">
                <a16:creationId xmlns:a16="http://schemas.microsoft.com/office/drawing/2014/main" id="{6ACF9A3B-A53D-4F93-A41C-3D75DEDCBCD5}"/>
              </a:ext>
            </a:extLst>
          </p:cNvPr>
          <p:cNvPicPr>
            <a:picLocks noChangeAspect="1"/>
          </p:cNvPicPr>
          <p:nvPr/>
        </p:nvPicPr>
        <p:blipFill rotWithShape="1">
          <a:blip r:embed="rId2">
            <a:extLst>
              <a:ext uri="{28A0092B-C50C-407E-A947-70E740481C1C}">
                <a14:useLocalDpi xmlns:a14="http://schemas.microsoft.com/office/drawing/2010/main" val="0"/>
              </a:ext>
            </a:extLst>
          </a:blip>
          <a:srcRect r="31637"/>
          <a:stretch/>
        </p:blipFill>
        <p:spPr>
          <a:xfrm>
            <a:off x="5667152" y="3958973"/>
            <a:ext cx="5657419" cy="2758512"/>
          </a:xfrm>
          <a:prstGeom prst="rect">
            <a:avLst/>
          </a:prstGeom>
        </p:spPr>
      </p:pic>
      <p:pic>
        <p:nvPicPr>
          <p:cNvPr id="6" name="Immagine 5">
            <a:extLst>
              <a:ext uri="{FF2B5EF4-FFF2-40B4-BE49-F238E27FC236}">
                <a16:creationId xmlns:a16="http://schemas.microsoft.com/office/drawing/2014/main" id="{EE88E240-7E16-4F5E-873F-6AFE1FEBB5C3}"/>
              </a:ext>
            </a:extLst>
          </p:cNvPr>
          <p:cNvPicPr>
            <a:picLocks noChangeAspect="1"/>
          </p:cNvPicPr>
          <p:nvPr/>
        </p:nvPicPr>
        <p:blipFill rotWithShape="1">
          <a:blip r:embed="rId3">
            <a:extLst>
              <a:ext uri="{28A0092B-C50C-407E-A947-70E740481C1C}">
                <a14:useLocalDpi xmlns:a14="http://schemas.microsoft.com/office/drawing/2010/main" val="0"/>
              </a:ext>
            </a:extLst>
          </a:blip>
          <a:srcRect l="17862" b="31131"/>
          <a:stretch/>
        </p:blipFill>
        <p:spPr>
          <a:xfrm>
            <a:off x="4058281" y="2485377"/>
            <a:ext cx="6883451" cy="1154289"/>
          </a:xfrm>
          <a:prstGeom prst="rect">
            <a:avLst/>
          </a:prstGeom>
        </p:spPr>
      </p:pic>
      <p:pic>
        <p:nvPicPr>
          <p:cNvPr id="8" name="Immagine 7" descr="Immagine che contiene oggetto&#10;&#10;Descrizione generata automaticamente">
            <a:extLst>
              <a:ext uri="{FF2B5EF4-FFF2-40B4-BE49-F238E27FC236}">
                <a16:creationId xmlns:a16="http://schemas.microsoft.com/office/drawing/2014/main" id="{7A1B26F2-9809-47D8-98E8-D0109E85B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347" y="823312"/>
            <a:ext cx="7847214" cy="1216318"/>
          </a:xfrm>
          <a:prstGeom prst="rect">
            <a:avLst/>
          </a:prstGeom>
        </p:spPr>
      </p:pic>
      <p:pic>
        <p:nvPicPr>
          <p:cNvPr id="11" name="Immagine 10">
            <a:extLst>
              <a:ext uri="{FF2B5EF4-FFF2-40B4-BE49-F238E27FC236}">
                <a16:creationId xmlns:a16="http://schemas.microsoft.com/office/drawing/2014/main" id="{B5AD35DD-4DA4-41EC-9DB3-84BE9CBEE25E}"/>
              </a:ext>
            </a:extLst>
          </p:cNvPr>
          <p:cNvPicPr>
            <a:picLocks noChangeAspect="1"/>
          </p:cNvPicPr>
          <p:nvPr/>
        </p:nvPicPr>
        <p:blipFill rotWithShape="1">
          <a:blip r:embed="rId3">
            <a:extLst>
              <a:ext uri="{28A0092B-C50C-407E-A947-70E740481C1C}">
                <a14:useLocalDpi xmlns:a14="http://schemas.microsoft.com/office/drawing/2010/main" val="0"/>
              </a:ext>
            </a:extLst>
          </a:blip>
          <a:srcRect t="71609" r="61035"/>
          <a:stretch/>
        </p:blipFill>
        <p:spPr>
          <a:xfrm>
            <a:off x="407377" y="5338229"/>
            <a:ext cx="4305300" cy="627392"/>
          </a:xfrm>
          <a:prstGeom prst="rect">
            <a:avLst/>
          </a:prstGeom>
        </p:spPr>
      </p:pic>
    </p:spTree>
    <p:extLst>
      <p:ext uri="{BB962C8B-B14F-4D97-AF65-F5344CB8AC3E}">
        <p14:creationId xmlns:p14="http://schemas.microsoft.com/office/powerpoint/2010/main" val="1674222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descr="Immagine che contiene interni, nero&#10;&#10;Descrizione generata automaticamente">
            <a:extLst>
              <a:ext uri="{FF2B5EF4-FFF2-40B4-BE49-F238E27FC236}">
                <a16:creationId xmlns:a16="http://schemas.microsoft.com/office/drawing/2014/main" id="{26C90E85-DB85-4A96-ACBF-1E3312928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032" y="643467"/>
            <a:ext cx="6671935" cy="5571066"/>
          </a:xfrm>
          <a:prstGeom prst="rect">
            <a:avLst/>
          </a:prstGeom>
        </p:spPr>
      </p:pic>
    </p:spTree>
    <p:extLst>
      <p:ext uri="{BB962C8B-B14F-4D97-AF65-F5344CB8AC3E}">
        <p14:creationId xmlns:p14="http://schemas.microsoft.com/office/powerpoint/2010/main" val="1625574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60FE059-FE91-4BEB-B05D-D2C6428F7692}"/>
              </a:ext>
            </a:extLst>
          </p:cNvPr>
          <p:cNvSpPr/>
          <p:nvPr/>
        </p:nvSpPr>
        <p:spPr>
          <a:xfrm>
            <a:off x="0"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riangolo rettangolo 2">
            <a:extLst>
              <a:ext uri="{FF2B5EF4-FFF2-40B4-BE49-F238E27FC236}">
                <a16:creationId xmlns:a16="http://schemas.microsoft.com/office/drawing/2014/main" id="{E9F0562E-B2E6-41D4-8CA9-63565365A4B4}"/>
              </a:ext>
            </a:extLst>
          </p:cNvPr>
          <p:cNvSpPr/>
          <p:nvPr/>
        </p:nvSpPr>
        <p:spPr>
          <a:xfrm flipH="1">
            <a:off x="4484914" y="0"/>
            <a:ext cx="7707086"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CasellaDiTesto 3">
            <a:extLst>
              <a:ext uri="{FF2B5EF4-FFF2-40B4-BE49-F238E27FC236}">
                <a16:creationId xmlns:a16="http://schemas.microsoft.com/office/drawing/2014/main" id="{7D3615DB-C9D5-42BE-867A-E87F3E8AF586}"/>
              </a:ext>
            </a:extLst>
          </p:cNvPr>
          <p:cNvSpPr txBox="1"/>
          <p:nvPr/>
        </p:nvSpPr>
        <p:spPr>
          <a:xfrm>
            <a:off x="3153777" y="331318"/>
            <a:ext cx="5884446" cy="923330"/>
          </a:xfrm>
          <a:prstGeom prst="rect">
            <a:avLst/>
          </a:prstGeom>
          <a:noFill/>
        </p:spPr>
        <p:txBody>
          <a:bodyPr wrap="square" rtlCol="0">
            <a:spAutoFit/>
          </a:bodyPr>
          <a:lstStyle/>
          <a:p>
            <a:r>
              <a:rPr lang="en-US" sz="5400" dirty="0">
                <a:effectLst>
                  <a:outerShdw blurRad="50800" dist="38100" dir="2700000" algn="tl" rotWithShape="0">
                    <a:prstClr val="black">
                      <a:alpha val="40000"/>
                    </a:prstClr>
                  </a:outerShdw>
                </a:effectLst>
              </a:rPr>
              <a:t>ARCHITECTURE</a:t>
            </a:r>
            <a:endParaRPr lang="it-IT" sz="5400" dirty="0">
              <a:effectLst>
                <a:outerShdw blurRad="50800" dist="38100" dir="2700000" algn="tl" rotWithShape="0">
                  <a:prstClr val="black">
                    <a:alpha val="40000"/>
                  </a:prstClr>
                </a:outerShdw>
              </a:effectLst>
            </a:endParaRPr>
          </a:p>
        </p:txBody>
      </p:sp>
      <p:sp>
        <p:nvSpPr>
          <p:cNvPr id="5" name="CasellaDiTesto 4">
            <a:extLst>
              <a:ext uri="{FF2B5EF4-FFF2-40B4-BE49-F238E27FC236}">
                <a16:creationId xmlns:a16="http://schemas.microsoft.com/office/drawing/2014/main" id="{65A1AF5A-1A19-40F9-B47E-E82E88725A73}"/>
              </a:ext>
            </a:extLst>
          </p:cNvPr>
          <p:cNvSpPr txBox="1"/>
          <p:nvPr/>
        </p:nvSpPr>
        <p:spPr>
          <a:xfrm>
            <a:off x="147934" y="1585965"/>
            <a:ext cx="10663501" cy="4893647"/>
          </a:xfrm>
          <a:prstGeom prst="rect">
            <a:avLst/>
          </a:prstGeom>
          <a:noFill/>
        </p:spPr>
        <p:txBody>
          <a:bodyPr wrap="square" rtlCol="0">
            <a:spAutoFit/>
          </a:bodyPr>
          <a:lstStyle/>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The network is more hard to train as we have to cache more images to backpropagate every pass</a:t>
            </a:r>
          </a:p>
          <a:p>
            <a:pPr marL="342900" indent="-342900">
              <a:buFont typeface="Arial" panose="020B0604020202020204" pitchFamily="34" charset="0"/>
              <a:buChar char="•"/>
            </a:pPr>
            <a:endParaRPr lang="en-US" sz="32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Trained on k80 with 60gb ram</a:t>
            </a:r>
          </a:p>
          <a:p>
            <a:pPr marL="342900" indent="-342900">
              <a:buFont typeface="Arial" panose="020B0604020202020204" pitchFamily="34" charset="0"/>
              <a:buChar char="•"/>
            </a:pPr>
            <a:endParaRPr lang="en-US" sz="32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Standardized and resized inputs </a:t>
            </a:r>
          </a:p>
          <a:p>
            <a:pPr marL="342900" indent="-342900">
              <a:buFont typeface="Arial" panose="020B0604020202020204" pitchFamily="34" charset="0"/>
              <a:buChar char="•"/>
            </a:pPr>
            <a:endParaRPr lang="en-US" sz="3200" dirty="0">
              <a:solidFill>
                <a:schemeClr val="tx1">
                  <a:lumMod val="85000"/>
                  <a:lumOff val="15000"/>
                </a:schemeClr>
              </a:solidFill>
              <a:effectLst>
                <a:outerShdw blurRad="50800" dist="38100" dir="2700000" algn="tl" rotWithShape="0">
                  <a:prstClr val="black">
                    <a:alpha val="40000"/>
                  </a:prstClr>
                </a:outerShdw>
              </a:effectLst>
            </a:endParaRPr>
          </a:p>
          <a:p>
            <a:pPr marL="342900" indent="-342900">
              <a:buFont typeface="Arial" panose="020B0604020202020204" pitchFamily="34" charset="0"/>
              <a:buChar char="•"/>
            </a:pPr>
            <a:r>
              <a:rPr lang="en-US" sz="3200" dirty="0">
                <a:solidFill>
                  <a:schemeClr val="tx1">
                    <a:lumMod val="85000"/>
                    <a:lumOff val="15000"/>
                  </a:schemeClr>
                </a:solidFill>
                <a:effectLst>
                  <a:outerShdw blurRad="50800" dist="38100" dir="2700000" algn="tl" rotWithShape="0">
                    <a:prstClr val="black">
                      <a:alpha val="40000"/>
                    </a:prstClr>
                  </a:outerShdw>
                </a:effectLst>
              </a:rPr>
              <a:t>Precomputed tensors to speedup </a:t>
            </a:r>
            <a:r>
              <a:rPr lang="en-US" sz="3200" dirty="0" err="1">
                <a:solidFill>
                  <a:schemeClr val="tx1">
                    <a:lumMod val="85000"/>
                    <a:lumOff val="15000"/>
                  </a:schemeClr>
                </a:solidFill>
                <a:effectLst>
                  <a:outerShdw blurRad="50800" dist="38100" dir="2700000" algn="tl" rotWithShape="0">
                    <a:prstClr val="black">
                      <a:alpha val="40000"/>
                    </a:prstClr>
                  </a:outerShdw>
                </a:effectLst>
              </a:rPr>
              <a:t>dataloading</a:t>
            </a:r>
            <a:r>
              <a:rPr lang="en-US" sz="3200" dirty="0">
                <a:solidFill>
                  <a:schemeClr val="tx1">
                    <a:lumMod val="85000"/>
                    <a:lumOff val="15000"/>
                  </a:schemeClr>
                </a:solidFill>
                <a:effectLst>
                  <a:outerShdw blurRad="50800" dist="38100" dir="2700000" algn="tl" rotWithShape="0">
                    <a:prstClr val="black">
                      <a:alpha val="40000"/>
                    </a:prstClr>
                  </a:outerShdw>
                </a:effectLst>
              </a:rPr>
              <a:t> bottleneck</a:t>
            </a:r>
          </a:p>
          <a:p>
            <a:endParaRPr lang="en-US" sz="2400" dirty="0">
              <a:solidFill>
                <a:schemeClr val="tx1">
                  <a:lumMod val="85000"/>
                  <a:lumOff val="15000"/>
                </a:schemeClr>
              </a:solidFill>
            </a:endParaRPr>
          </a:p>
        </p:txBody>
      </p:sp>
    </p:spTree>
    <p:extLst>
      <p:ext uri="{BB962C8B-B14F-4D97-AF65-F5344CB8AC3E}">
        <p14:creationId xmlns:p14="http://schemas.microsoft.com/office/powerpoint/2010/main" val="362302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717554" y="444784"/>
            <a:ext cx="6923766" cy="923330"/>
          </a:xfrm>
          <a:prstGeom prst="rect">
            <a:avLst/>
          </a:prstGeom>
          <a:noFill/>
        </p:spPr>
        <p:txBody>
          <a:bodyPr wrap="square" rtlCol="0" anchor="ctr">
            <a:spAutoFit/>
          </a:bodyPr>
          <a:lstStyle/>
          <a:p>
            <a:r>
              <a:rPr lang="en-US" altLang="ko-KR" sz="5400" dirty="0">
                <a:solidFill>
                  <a:schemeClr val="tx1">
                    <a:lumMod val="75000"/>
                    <a:lumOff val="25000"/>
                  </a:schemeClr>
                </a:solidFill>
                <a:cs typeface="Arial" pitchFamily="34" charset="0"/>
              </a:rPr>
              <a:t>Agenda </a:t>
            </a:r>
            <a:endParaRPr lang="ko-KR" altLang="en-US" sz="5400"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1680768" y="1706975"/>
            <a:ext cx="5365516" cy="769441"/>
            <a:chOff x="1848112" y="1575921"/>
            <a:chExt cx="5365516" cy="769441"/>
          </a:xfrm>
        </p:grpSpPr>
        <p:sp>
          <p:nvSpPr>
            <p:cNvPr id="9" name="TextBox 8"/>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Introduction</a:t>
              </a:r>
              <a:endParaRPr lang="ko-KR" altLang="en-US" sz="2700" b="1" dirty="0">
                <a:solidFill>
                  <a:schemeClr val="tx1">
                    <a:lumMod val="75000"/>
                    <a:lumOff val="25000"/>
                  </a:schemeClr>
                </a:solidFill>
                <a:cs typeface="Arial" pitchFamily="34" charset="0"/>
              </a:endParaRPr>
            </a:p>
          </p:txBody>
        </p:sp>
        <p:sp>
          <p:nvSpPr>
            <p:cNvPr id="7" name="TextBox 6"/>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01</a:t>
              </a:r>
              <a:endParaRPr lang="ko-KR" altLang="en-US" sz="4400"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1680768" y="2841953"/>
            <a:ext cx="5365516" cy="769441"/>
            <a:chOff x="1848112" y="1575921"/>
            <a:chExt cx="5365516" cy="769441"/>
          </a:xfrm>
        </p:grpSpPr>
        <p:sp>
          <p:nvSpPr>
            <p:cNvPr id="19" name="TextBox 18">
              <a:extLst>
                <a:ext uri="{FF2B5EF4-FFF2-40B4-BE49-F238E27FC236}">
                  <a16:creationId xmlns:a16="http://schemas.microsoft.com/office/drawing/2014/main" id="{4FCF8A9D-7E22-4279-8535-9C4F0258D7B9}"/>
                </a:ext>
              </a:extLst>
            </p:cNvPr>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Face Recognition model</a:t>
              </a:r>
              <a:endParaRPr lang="ko-KR" altLang="en-US" sz="27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02</a:t>
              </a:r>
              <a:endParaRPr lang="ko-KR" altLang="en-US" sz="4400" b="1"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1680768" y="3976931"/>
            <a:ext cx="5398143" cy="1091398"/>
            <a:chOff x="1848112" y="1575921"/>
            <a:chExt cx="5398143" cy="1091398"/>
          </a:xfrm>
        </p:grpSpPr>
        <p:sp>
          <p:nvSpPr>
            <p:cNvPr id="23" name="TextBox 22">
              <a:extLst>
                <a:ext uri="{FF2B5EF4-FFF2-40B4-BE49-F238E27FC236}">
                  <a16:creationId xmlns:a16="http://schemas.microsoft.com/office/drawing/2014/main" id="{190EC436-1B46-49D9-A7E4-ADECB5E929DF}"/>
                </a:ext>
              </a:extLst>
            </p:cNvPr>
            <p:cNvSpPr txBox="1"/>
            <p:nvPr/>
          </p:nvSpPr>
          <p:spPr>
            <a:xfrm>
              <a:off x="2738563" y="1743989"/>
              <a:ext cx="4507692" cy="923330"/>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Language Identification model</a:t>
              </a:r>
              <a:endParaRPr lang="ko-KR" altLang="en-US" sz="27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F831A6C-272F-4BDD-8F88-4227AAB90FB2}"/>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03</a:t>
              </a:r>
              <a:endParaRPr lang="ko-KR" altLang="en-US" sz="44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1680768" y="5111908"/>
            <a:ext cx="5365516" cy="769441"/>
            <a:chOff x="1848112" y="1575921"/>
            <a:chExt cx="5365516" cy="769441"/>
          </a:xfrm>
        </p:grpSpPr>
        <p:sp>
          <p:nvSpPr>
            <p:cNvPr id="27" name="TextBox 26">
              <a:extLst>
                <a:ext uri="{FF2B5EF4-FFF2-40B4-BE49-F238E27FC236}">
                  <a16:creationId xmlns:a16="http://schemas.microsoft.com/office/drawing/2014/main" id="{3DFCC804-6C1D-4C67-B274-1978635DA6F9}"/>
                </a:ext>
              </a:extLst>
            </p:cNvPr>
            <p:cNvSpPr txBox="1"/>
            <p:nvPr/>
          </p:nvSpPr>
          <p:spPr>
            <a:xfrm>
              <a:off x="2705936" y="1789403"/>
              <a:ext cx="4507692" cy="507831"/>
            </a:xfrm>
            <a:prstGeom prst="rect">
              <a:avLst/>
            </a:prstGeom>
            <a:noFill/>
          </p:spPr>
          <p:txBody>
            <a:bodyPr wrap="square" lIns="108000" rIns="108000" rtlCol="0">
              <a:spAutoFit/>
            </a:bodyPr>
            <a:lstStyle/>
            <a:p>
              <a:r>
                <a:rPr lang="en-US" altLang="ko-KR" sz="2700" b="1" dirty="0">
                  <a:solidFill>
                    <a:schemeClr val="tx1">
                      <a:lumMod val="75000"/>
                      <a:lumOff val="25000"/>
                    </a:schemeClr>
                  </a:solidFill>
                  <a:cs typeface="Arial" pitchFamily="34" charset="0"/>
                </a:rPr>
                <a:t>Image Retrieval</a:t>
              </a:r>
              <a:endParaRPr lang="ko-KR" altLang="en-US" sz="27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04</a:t>
              </a:r>
              <a:endParaRPr lang="ko-KR" altLang="en-US" sz="4400" b="1" dirty="0">
                <a:solidFill>
                  <a:schemeClr val="tx1">
                    <a:lumMod val="75000"/>
                    <a:lumOff val="25000"/>
                  </a:schemeClr>
                </a:solidFill>
                <a:cs typeface="Arial" pitchFamily="34" charset="0"/>
              </a:endParaRPr>
            </a:p>
          </p:txBody>
        </p:sp>
      </p:grpSp>
      <p:grpSp>
        <p:nvGrpSpPr>
          <p:cNvPr id="29" name="Graphic 421">
            <a:extLst>
              <a:ext uri="{FF2B5EF4-FFF2-40B4-BE49-F238E27FC236}">
                <a16:creationId xmlns:a16="http://schemas.microsoft.com/office/drawing/2014/main" id="{6BCD7C82-61F3-4BB0-91FA-83FBE23EC842}"/>
              </a:ext>
            </a:extLst>
          </p:cNvPr>
          <p:cNvGrpSpPr/>
          <p:nvPr/>
        </p:nvGrpSpPr>
        <p:grpSpPr>
          <a:xfrm flipH="1">
            <a:off x="7697676" y="601841"/>
            <a:ext cx="2882106" cy="5665072"/>
            <a:chOff x="4351496" y="0"/>
            <a:chExt cx="3489008" cy="6858000"/>
          </a:xfrm>
          <a:solidFill>
            <a:schemeClr val="accent1"/>
          </a:solidFill>
        </p:grpSpPr>
        <p:sp>
          <p:nvSpPr>
            <p:cNvPr id="30" name="Freeform: Shape 29">
              <a:extLst>
                <a:ext uri="{FF2B5EF4-FFF2-40B4-BE49-F238E27FC236}">
                  <a16:creationId xmlns:a16="http://schemas.microsoft.com/office/drawing/2014/main" id="{B6AA9452-93F9-4986-920A-621F202468B9}"/>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F785BC8-6E59-4D54-8868-D2C026836529}"/>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931ACF-B3DB-40D4-9099-E1F3BAD63C43}"/>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0395B3F-651F-4464-B9AA-7AD8A0B22BE8}"/>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D38DB3B-A1DF-4C66-9800-51A1A729E797}"/>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19512B-CC39-42C6-8AEB-FC791A67882D}"/>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86A2C4F-A6AD-43E0-ADA9-CC65DEB654F9}"/>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A18B00-CAE6-4FA8-9459-9A96A7BB093E}"/>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4A41D5B-71EC-4A91-A21C-976FCAB6BB9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CEB58-3CE8-42DD-BCFA-E62D1EC1EEF2}"/>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4F23C1-B398-4EC1-8C62-94FED602E514}"/>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8BF47E-C1D6-42E3-93F4-1260871C6634}"/>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A3CCED5-ACCC-4224-8A31-981ED361536C}"/>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442BB3B-3F3A-4F96-8154-D97D396FC07E}"/>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0FBDD4C-FBC7-4D39-9818-830DD62A2E81}"/>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88F7B84-B0EE-49E1-A0C1-379AB0B690D7}"/>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90045C-05E1-46DA-AA1C-A40512500E7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F6F923-33C6-4996-B92E-D44CE50FF7A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745BC79-8834-4155-929E-4B8C3FC73E9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15D5DBC-D9CF-42A7-9C5A-BDD96DEF0D78}"/>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1FB10C2-104D-4ED9-8D15-2999F73BEF1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D7BAD07-EE32-4A60-B455-2FD98E15EF4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C0CA881-2B17-4542-A2F6-D5444C1FA64B}"/>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0D6F2F-E812-47C4-A346-B865DBFB79EE}"/>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A760B8-576F-4E8D-9B1C-848B7FAF95FF}"/>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219EB9-7A24-4125-9C58-5A6FC93C8EE4}"/>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8E84C9-6A7D-41C7-B2E8-D59F1A7FC34E}"/>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53D97F2-1F25-4E47-BA15-7CCF69E11D45}"/>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805C98D-2B3B-4CE2-A00F-A966748BBB14}"/>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33FBEAC-48C4-4B36-9F16-567371E7B2A2}"/>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C9D1ED6-9306-4FEB-A0AA-75ECEAE2D99E}"/>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A9E52B8-2C52-48C3-B0EC-237EA080FA3B}"/>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B3076B0-2B14-4960-BC15-5963663DCAF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661B872-989F-453B-851E-B287DABC752C}"/>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EC082F-9DAA-491C-8E4A-C6ACA1CE540E}"/>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B17AE6D-7BAB-42BC-9A7A-6D78D64B09AF}"/>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389743D-34F9-427E-98FC-489C9DA872EA}"/>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4AB01A2-FF4B-43B6-87AE-8A9583EFD135}"/>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C5D2B8E-1AEE-41CC-AC21-2AE853A75D73}"/>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3F537E8-4DEA-42CD-9B7B-0DD233FF7C46}"/>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0B99310-AA6B-4E45-9C9C-F390336B2DC1}"/>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3B0CA10-1348-48DC-824A-A5810771623B}"/>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194A77-CAFB-4628-9157-DE9BDBF20EF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11DEB73-2217-4886-A408-177DF817D470}"/>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E84E001-D732-4F7A-B4A3-B95A83AB4B5A}"/>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1D31412-D580-4692-83CB-25B7D6A6B79B}"/>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FA29447-28DD-446D-B7CF-9805D08E2530}"/>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7065B92-1BCF-485E-ADE7-FF545CEACB74}"/>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65916B4-59A1-40C5-9064-97EC32922F9E}"/>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9D5B4F4-021B-4B8C-99E2-2C951BC058E9}"/>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57EE16C-1EB4-490E-9600-5597F2D02348}"/>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54597BF-7651-4BDE-9462-47555ADFE1CC}"/>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644B844-BFA4-4BA2-885F-488717A11293}"/>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B47710A-C060-427E-A4A6-8695147AB602}"/>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309E8B9-7A23-48F1-972E-41D14EF2377F}"/>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DD831A6-73CE-46F7-AC28-01434107212C}"/>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98EBBB8-541F-4C32-9BF0-358D4B5062D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AD02BF9-D6DF-4CCD-B468-0B98CA360AC0}"/>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5E27AEE-9DC1-482E-87F6-87DDFC2130C0}"/>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4AF9E81-427E-4B09-911B-2D3B58068E9F}"/>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1B93B6C-0F41-4823-A49A-EFBF62439D07}"/>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63054D-9ED6-4B70-A3E8-9E53961C673C}"/>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C4ABA8C-6EA1-41DE-9198-7D885BCFE10D}"/>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D96B74-B0C6-4922-B818-4EA44B6DE999}"/>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495E30-371C-4D94-A403-8B7CC9878B52}"/>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D34DB05-022D-45BB-8183-3854356D4302}"/>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C1E5EB8-72CA-4E79-A871-BCED3BDCF18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F37D9E5-B436-4034-AA21-471D7AD215D7}"/>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C68CB3-AE41-44E7-8CE2-A1EAE900B970}"/>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8477DF7-7EAD-44FE-A826-A545C81E0095}"/>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0D6C947-8CFD-4CAE-BE4A-ED7CEA165273}"/>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EECEAC2-C3ED-4252-ACB2-039B4060DE07}"/>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A3FE07-9C8E-48D7-AC41-58BF91547E85}"/>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1AA5974-22F5-441F-8BEC-DCABD05EF66B}"/>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409D6B-FA0F-4E3A-A66E-8299D73774D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5D2917D-94AF-474F-9CB8-0EE9E63C66E0}"/>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5FF3880-F90C-4AE9-BE0F-29F2ED6DF419}"/>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AE234A5-EDCD-41B6-9B1E-99AC1B1F8A03}"/>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1182860-C9D4-4CB2-BDC3-93206D34FDF7}"/>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1643274-A47C-4AE4-94B1-69F86748ED87}"/>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93BD9FC-2854-4C11-BBFA-64B97EA9711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5F86265-B65B-4949-9AF5-67B5527295BF}"/>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9000B0B-907A-4D6E-B7B8-1FA3CC38971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6E3866-7DA3-4B5F-9E6F-A78FC3E7AFB3}"/>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1DF4F30-6495-4D5E-A4BE-90056031689C}"/>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A794371E-73E9-47F0-9574-123EC51FF0A9}"/>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6AF49A5-E056-4F5A-A396-CD8C534C053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F82B30B-16E2-40E8-804F-4A3D8E012C80}"/>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1177A8-8F29-4F90-983F-7954B4A0FADA}"/>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E3CAF9E-97BC-4B07-90C9-6F5FACCA01EC}"/>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860ADE8-048B-45E9-83A4-07641B2DC160}"/>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841826D-5F05-45F8-9E8F-9B4F8EA0645C}"/>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F504B2-0AC1-4031-9CEE-F4ADEE64650D}"/>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2ECB6B8-D0FB-4B3A-85D2-5EB45711624C}"/>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7AF0D1E-B17C-4CB3-B39A-B4D52910921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D4CAB69-F865-4AEC-9E56-EF381C54F4FF}"/>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47D7093-59A7-4F6F-A8E1-EDA5D3305394}"/>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6041A8-34FF-40C0-BB9F-7DB0D0DDB63B}"/>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B85F4C6-7F3A-415D-BE81-0061A791389B}"/>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EDD5D4-6B3B-4E7C-B13B-854D02F7FCD0}"/>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52816E-2911-4943-BFC3-A90641622F2E}"/>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B54F7CC-53FF-4EA2-9650-EB08A07199BC}"/>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542E22D-0577-4F46-9536-47A063B5E12D}"/>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CBF227F-30FE-4C14-8BEF-E2A3A6C5A1CD}"/>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65D33EC-2CC8-4171-93F7-89DCB7423770}"/>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4913BEC-24DB-4D8A-903F-019561EEE37B}"/>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ACEE0AD-8FAA-4BDA-AC66-527FF6E85294}"/>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45DA652-D00F-439B-95F6-54249C13407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751BDF0-18D5-41AE-99B1-909ABDF2D433}"/>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470FD8C-61CB-4D73-8B37-5E4566AF261A}"/>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BC573FF-6C53-4931-B5FC-B07870AF3B54}"/>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D242230-E1D8-4F3B-A5CB-DE34BC6FB5D9}"/>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0D8A272-64F5-47FF-8324-1C56EEDD032E}"/>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32B557-AEB4-44B4-A34C-F79B53BEACB0}"/>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391559-A733-4FEC-9A73-B1280A648D78}"/>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BA81C6A0-349E-4E20-8FB8-E3407A2E59AF}"/>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065A0A9-0AEA-4315-82CE-04AC24ED16E8}"/>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8D19E8F-2136-405A-A03C-759188F84274}"/>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20DCE24-4B8C-4886-BB19-C442258ADF46}"/>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6817097-3E90-445E-9E5D-1676CA13CCA5}"/>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A40582-762E-4DD1-BA45-9F92414DA73F}"/>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4A0AB94-CDA1-4F5A-AB0A-15082042AD21}"/>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CA41DE6-BE7A-42D2-9F61-D2FEA550714A}"/>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35E1704-6160-49F5-B5D7-CF725879224B}"/>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171AA1A-BAF6-47B4-AF51-EC15AC21A8D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31A16C3-8B1F-4AE6-83E8-D376B1D0C059}"/>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247D7B7-B99C-4520-9370-2CB8C3A7778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2231F3E-E0FA-4396-9FE7-103C0764BC0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2339080-32D6-434C-BB04-C72D1F8BACB7}"/>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1173F82-0DBA-4E00-BFCF-FA03AE94FB63}"/>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2E2B55DC-C8CB-4D82-930A-A8F862313C36}"/>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BE2568D-7A1D-4FE2-BD80-4C09C13BCD1D}"/>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038FFC3-AE8D-4C8C-8F88-E277B07FA21B}"/>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3306E64-AD2E-4DEE-A10C-24CBB67D939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928CFA51-08D3-4EE2-97E5-1E970C2114EC}"/>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41E442B-1C51-4AD2-BAE4-2344A2A3E9D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0264A1B-10C7-43C0-B5EF-98B352F1A1BC}"/>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6AFACF8-FDE5-47F7-B6FC-6644377AFA1E}"/>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22CBF17-02A8-4693-A813-BBB876AC09FE}"/>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526E482-A0F8-4489-A695-83FCF7BF2CED}"/>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449549B-223A-4C64-9276-64B4990D3CD0}"/>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9E53562-BBA3-4292-B46A-AE26DFC6896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2F09D72-57D0-45A2-93A7-282F38D447B0}"/>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8C764-DAAA-4CF6-8D30-EB0EC6FB4883}"/>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0D3826F-7EDC-457B-BB39-D61B93BC8C2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9219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olo rettangolo 1">
            <a:extLst>
              <a:ext uri="{FF2B5EF4-FFF2-40B4-BE49-F238E27FC236}">
                <a16:creationId xmlns:a16="http://schemas.microsoft.com/office/drawing/2014/main" id="{476D3C39-3381-41D8-89A1-B72BB26EFBC6}"/>
              </a:ext>
            </a:extLst>
          </p:cNvPr>
          <p:cNvSpPr/>
          <p:nvPr/>
        </p:nvSpPr>
        <p:spPr>
          <a:xfrm>
            <a:off x="0" y="0"/>
            <a:ext cx="6749538"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CasellaDiTesto 2">
            <a:extLst>
              <a:ext uri="{FF2B5EF4-FFF2-40B4-BE49-F238E27FC236}">
                <a16:creationId xmlns:a16="http://schemas.microsoft.com/office/drawing/2014/main" id="{EAB9E409-3710-423F-8478-79C055FFACE3}"/>
              </a:ext>
            </a:extLst>
          </p:cNvPr>
          <p:cNvSpPr txBox="1"/>
          <p:nvPr/>
        </p:nvSpPr>
        <p:spPr>
          <a:xfrm>
            <a:off x="777363" y="1736991"/>
            <a:ext cx="3007555" cy="1107996"/>
          </a:xfrm>
          <a:prstGeom prst="rect">
            <a:avLst/>
          </a:prstGeom>
          <a:noFill/>
        </p:spPr>
        <p:txBody>
          <a:bodyPr wrap="none" rtlCol="0">
            <a:spAutoFit/>
          </a:bodyPr>
          <a:lstStyle/>
          <a:p>
            <a:r>
              <a:rPr lang="en-US" sz="6600" dirty="0">
                <a:effectLst>
                  <a:outerShdw blurRad="50800" dist="38100" dir="2700000" algn="tl" rotWithShape="0">
                    <a:prstClr val="black">
                      <a:alpha val="40000"/>
                    </a:prstClr>
                  </a:outerShdw>
                </a:effectLst>
              </a:rPr>
              <a:t>Results</a:t>
            </a:r>
            <a:endParaRPr lang="it-IT" sz="5400" dirty="0">
              <a:effectLst>
                <a:outerShdw blurRad="50800" dist="38100" dir="2700000" algn="tl" rotWithShape="0">
                  <a:prstClr val="black">
                    <a:alpha val="40000"/>
                  </a:prstClr>
                </a:outerShdw>
              </a:effectLst>
            </a:endParaRPr>
          </a:p>
        </p:txBody>
      </p:sp>
      <p:sp>
        <p:nvSpPr>
          <p:cNvPr id="4" name="CasellaDiTesto 3">
            <a:extLst>
              <a:ext uri="{FF2B5EF4-FFF2-40B4-BE49-F238E27FC236}">
                <a16:creationId xmlns:a16="http://schemas.microsoft.com/office/drawing/2014/main" id="{FB6A223E-4799-4299-ABBC-42BBE5F607B2}"/>
              </a:ext>
            </a:extLst>
          </p:cNvPr>
          <p:cNvSpPr txBox="1"/>
          <p:nvPr/>
        </p:nvSpPr>
        <p:spPr>
          <a:xfrm>
            <a:off x="136223" y="4397311"/>
            <a:ext cx="6749539" cy="3231654"/>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effectLst>
                  <a:outerShdw blurRad="50800" dist="38100" dir="2700000" algn="tl" rotWithShape="0">
                    <a:prstClr val="black">
                      <a:alpha val="40000"/>
                    </a:prstClr>
                  </a:outerShdw>
                </a:effectLst>
              </a:rPr>
              <a:t>Trained for 100 epochs</a:t>
            </a:r>
          </a:p>
          <a:p>
            <a:pPr marL="457200" indent="-457200">
              <a:buFont typeface="Arial" panose="020B0604020202020204" pitchFamily="34" charset="0"/>
              <a:buChar char="•"/>
            </a:pPr>
            <a:r>
              <a:rPr lang="en-US" sz="2800" dirty="0">
                <a:solidFill>
                  <a:schemeClr val="bg1"/>
                </a:solidFill>
                <a:effectLst>
                  <a:outerShdw blurRad="50800" dist="38100" dir="2700000" algn="tl" rotWithShape="0">
                    <a:prstClr val="black">
                      <a:alpha val="40000"/>
                    </a:prstClr>
                  </a:outerShdw>
                </a:effectLst>
              </a:rPr>
              <a:t>6 hours on a K80 GPU</a:t>
            </a:r>
          </a:p>
          <a:p>
            <a:pPr marL="457200" indent="-457200">
              <a:buFont typeface="Arial" panose="020B0604020202020204" pitchFamily="34" charset="0"/>
              <a:buChar char="•"/>
            </a:pPr>
            <a:r>
              <a:rPr lang="en-US" sz="2800" dirty="0">
                <a:solidFill>
                  <a:schemeClr val="bg1"/>
                </a:solidFill>
                <a:effectLst>
                  <a:outerShdw blurRad="50800" dist="38100" dir="2700000" algn="tl" rotWithShape="0">
                    <a:prstClr val="black">
                      <a:alpha val="40000"/>
                    </a:prstClr>
                  </a:outerShdw>
                </a:effectLst>
              </a:rPr>
              <a:t>Very slow to train but very stable</a:t>
            </a:r>
          </a:p>
          <a:p>
            <a:pPr marL="457200" indent="-457200">
              <a:buFont typeface="Arial" panose="020B0604020202020204" pitchFamily="34" charset="0"/>
              <a:buChar char="•"/>
            </a:pPr>
            <a:r>
              <a:rPr lang="en-US" sz="2800" dirty="0">
                <a:solidFill>
                  <a:schemeClr val="bg1"/>
                </a:solidFill>
                <a:effectLst>
                  <a:outerShdw blurRad="50800" dist="38100" dir="2700000" algn="tl" rotWithShape="0">
                    <a:prstClr val="black">
                      <a:alpha val="40000"/>
                    </a:prstClr>
                  </a:outerShdw>
                </a:effectLst>
              </a:rPr>
              <a:t>No overfitting, could be trained for more</a:t>
            </a:r>
          </a:p>
          <a:p>
            <a:endParaRPr lang="en-US" sz="2800" dirty="0">
              <a:effectLst>
                <a:outerShdw blurRad="50800" dist="38100" dir="2700000" algn="tl" rotWithShape="0">
                  <a:prstClr val="black">
                    <a:alpha val="40000"/>
                  </a:prstClr>
                </a:outerShdw>
              </a:effectLst>
            </a:endParaRPr>
          </a:p>
          <a:p>
            <a:endParaRPr lang="en-US" dirty="0">
              <a:effectLst>
                <a:outerShdw blurRad="50800" dist="38100" dir="2700000" algn="tl" rotWithShape="0">
                  <a:prstClr val="black">
                    <a:alpha val="40000"/>
                  </a:prstClr>
                </a:outerShdw>
              </a:effectLst>
            </a:endParaRPr>
          </a:p>
          <a:p>
            <a:endParaRPr lang="it-IT" dirty="0">
              <a:effectLst>
                <a:outerShdw blurRad="50800" dist="38100" dir="2700000" algn="tl" rotWithShape="0">
                  <a:prstClr val="black">
                    <a:alpha val="40000"/>
                  </a:prstClr>
                </a:outerShdw>
              </a:effectLst>
            </a:endParaRPr>
          </a:p>
        </p:txBody>
      </p:sp>
      <p:pic>
        <p:nvPicPr>
          <p:cNvPr id="8" name="Immagine 7">
            <a:extLst>
              <a:ext uri="{FF2B5EF4-FFF2-40B4-BE49-F238E27FC236}">
                <a16:creationId xmlns:a16="http://schemas.microsoft.com/office/drawing/2014/main" id="{215B8632-21E7-41A2-9933-111070B0B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939" y="763792"/>
            <a:ext cx="6993688" cy="3843685"/>
          </a:xfrm>
          <a:prstGeom prst="rect">
            <a:avLst/>
          </a:prstGeom>
        </p:spPr>
      </p:pic>
    </p:spTree>
    <p:extLst>
      <p:ext uri="{BB962C8B-B14F-4D97-AF65-F5344CB8AC3E}">
        <p14:creationId xmlns:p14="http://schemas.microsoft.com/office/powerpoint/2010/main" val="2200422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24CBD0B5-0138-4D5E-953B-7B3D18E24A31}"/>
              </a:ext>
            </a:extLst>
          </p:cNvPr>
          <p:cNvSpPr/>
          <p:nvPr/>
        </p:nvSpPr>
        <p:spPr>
          <a:xfrm>
            <a:off x="2425764" y="2137995"/>
            <a:ext cx="7340472" cy="1754326"/>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rPr>
              <a:t>Demo:</a:t>
            </a:r>
          </a:p>
          <a:p>
            <a:pPr algn="ctr"/>
            <a:r>
              <a:rPr lang="it-IT" sz="5400" dirty="0">
                <a:ln w="0"/>
                <a:effectLst>
                  <a:outerShdw blurRad="38100" dist="19050" dir="2700000" algn="tl" rotWithShape="0">
                    <a:schemeClr val="dk1">
                      <a:alpha val="40000"/>
                    </a:schemeClr>
                  </a:outerShdw>
                </a:effectLst>
              </a:rPr>
              <a:t>At the </a:t>
            </a:r>
            <a:r>
              <a:rPr lang="it-IT" sz="5400" dirty="0" err="1">
                <a:ln w="0"/>
                <a:effectLst>
                  <a:outerShdw blurRad="38100" dist="19050" dir="2700000" algn="tl" rotWithShape="0">
                    <a:schemeClr val="dk1">
                      <a:alpha val="40000"/>
                    </a:schemeClr>
                  </a:outerShdw>
                </a:effectLst>
              </a:rPr>
              <a:t>oral</a:t>
            </a:r>
            <a:r>
              <a:rPr lang="it-IT" sz="5400" dirty="0">
                <a:ln w="0"/>
                <a:effectLst>
                  <a:outerShdw blurRad="38100" dist="19050" dir="2700000" algn="tl" rotWithShape="0">
                    <a:schemeClr val="dk1">
                      <a:alpha val="40000"/>
                    </a:schemeClr>
                  </a:outerShdw>
                </a:effectLst>
              </a:rPr>
              <a:t> </a:t>
            </a:r>
            <a:r>
              <a:rPr lang="it-IT" sz="5400" dirty="0" err="1">
                <a:ln w="0"/>
                <a:effectLst>
                  <a:outerShdw blurRad="38100" dist="19050" dir="2700000" algn="tl" rotWithShape="0">
                    <a:schemeClr val="dk1">
                      <a:alpha val="40000"/>
                    </a:schemeClr>
                  </a:outerShdw>
                </a:effectLst>
              </a:rPr>
              <a:t>presentation</a:t>
            </a:r>
            <a:endParaRPr lang="it-IT"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61510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08FCC"/>
        </a:solidFill>
        <a:effectLst/>
      </p:bgPr>
    </p:bg>
    <p:spTree>
      <p:nvGrpSpPr>
        <p:cNvPr id="1" name=""/>
        <p:cNvGrpSpPr/>
        <p:nvPr/>
      </p:nvGrpSpPr>
      <p:grpSpPr>
        <a:xfrm>
          <a:off x="0" y="0"/>
          <a:ext cx="0" cy="0"/>
          <a:chOff x="0" y="0"/>
          <a:chExt cx="0" cy="0"/>
        </a:xfrm>
      </p:grpSpPr>
      <p:pic>
        <p:nvPicPr>
          <p:cNvPr id="2" name="Picture 4" descr="L'immagine puÃ² contenere: 1 persona">
            <a:extLst>
              <a:ext uri="{FF2B5EF4-FFF2-40B4-BE49-F238E27FC236}">
                <a16:creationId xmlns:a16="http://schemas.microsoft.com/office/drawing/2014/main" id="{022C58EA-965B-47DF-89FC-32F7CA00B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60" y="3582296"/>
            <a:ext cx="4996836" cy="3275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86652BC1-D8A7-4BD0-8C8A-D69F05818DF6}"/>
              </a:ext>
            </a:extLst>
          </p:cNvPr>
          <p:cNvSpPr txBox="1"/>
          <p:nvPr/>
        </p:nvSpPr>
        <p:spPr>
          <a:xfrm>
            <a:off x="516043" y="706748"/>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4" name="TextBox 3">
            <a:extLst>
              <a:ext uri="{FF2B5EF4-FFF2-40B4-BE49-F238E27FC236}">
                <a16:creationId xmlns:a16="http://schemas.microsoft.com/office/drawing/2014/main" id="{9F709C26-6D02-43A6-B0DF-FCF868FC4036}"/>
              </a:ext>
            </a:extLst>
          </p:cNvPr>
          <p:cNvSpPr txBox="1"/>
          <p:nvPr/>
        </p:nvSpPr>
        <p:spPr>
          <a:xfrm>
            <a:off x="207662" y="1513853"/>
            <a:ext cx="4331369" cy="707886"/>
          </a:xfrm>
          <a:prstGeom prst="rect">
            <a:avLst/>
          </a:prstGeom>
          <a:noFill/>
        </p:spPr>
        <p:txBody>
          <a:bodyPr wrap="square" rtlCol="0" anchor="ctr">
            <a:spAutoFit/>
          </a:bodyPr>
          <a:lstStyle/>
          <a:p>
            <a:pPr algn="ctr"/>
            <a:r>
              <a:rPr lang="en-US" altLang="ko-KR" sz="4000" dirty="0">
                <a:solidFill>
                  <a:schemeClr val="bg1"/>
                </a:solidFill>
                <a:cs typeface="Arial" pitchFamily="34" charset="0"/>
              </a:rPr>
              <a:t>for listening!</a:t>
            </a:r>
            <a:endParaRPr lang="ko-KR" altLang="en-US" sz="4000" dirty="0">
              <a:solidFill>
                <a:schemeClr val="bg1"/>
              </a:solidFill>
              <a:cs typeface="Arial" pitchFamily="34" charset="0"/>
            </a:endParaRPr>
          </a:p>
        </p:txBody>
      </p:sp>
      <p:pic>
        <p:nvPicPr>
          <p:cNvPr id="5" name="Picture 2" descr="L'immagine puÃ² contenere: 2 persone, il seguente testo &quot;pip install tensorflow pip install tensorflow-gpu&quot;">
            <a:extLst>
              <a:ext uri="{FF2B5EF4-FFF2-40B4-BE49-F238E27FC236}">
                <a16:creationId xmlns:a16="http://schemas.microsoft.com/office/drawing/2014/main" id="{A7F75D80-A352-40A9-B932-89E26461D0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5793" y="-12543"/>
            <a:ext cx="346154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immagine puÃ² contenere: 1 persona, testo e spazio all'aperto">
            <a:extLst>
              <a:ext uri="{FF2B5EF4-FFF2-40B4-BE49-F238E27FC236}">
                <a16:creationId xmlns:a16="http://schemas.microsoft.com/office/drawing/2014/main" id="{AF3C92FB-C905-4BE6-9A00-F90E3047F1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4098" y="0"/>
            <a:ext cx="2768503" cy="32193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discordapp.com/attachments/535192720709386251/535219942019039252/46513415_492564421237643_3126853199282044928_o.png">
            <a:extLst>
              <a:ext uri="{FF2B5EF4-FFF2-40B4-BE49-F238E27FC236}">
                <a16:creationId xmlns:a16="http://schemas.microsoft.com/office/drawing/2014/main" id="{934253E0-DD0C-460D-8267-F933EB922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906" y="3582296"/>
            <a:ext cx="4451014" cy="327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181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08FC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690212" y="650753"/>
            <a:ext cx="4331369" cy="995209"/>
          </a:xfrm>
          <a:prstGeom prst="rect">
            <a:avLst/>
          </a:prstGeom>
          <a:noFill/>
        </p:spPr>
        <p:txBody>
          <a:bodyPr wrap="square" rtlCol="0" anchor="ctr">
            <a:spAutoFit/>
          </a:bodyPr>
          <a:lstStyle/>
          <a:p>
            <a:pPr algn="ctr"/>
            <a:r>
              <a:rPr lang="en-US" altLang="ko-KR" sz="5867" dirty="0">
                <a:solidFill>
                  <a:schemeClr val="accent1">
                    <a:lumMod val="75000"/>
                  </a:schemeClr>
                </a:solidFill>
                <a:cs typeface="Arial" pitchFamily="34" charset="0"/>
              </a:rPr>
              <a:t>Thank You</a:t>
            </a:r>
            <a:endParaRPr lang="ko-KR" altLang="en-US" sz="5867" dirty="0">
              <a:solidFill>
                <a:schemeClr val="accent1">
                  <a:lumMod val="75000"/>
                </a:schemeClr>
              </a:solidFill>
              <a:cs typeface="Arial" pitchFamily="34" charset="0"/>
            </a:endParaRPr>
          </a:p>
        </p:txBody>
      </p:sp>
      <p:pic>
        <p:nvPicPr>
          <p:cNvPr id="3074" name="Picture 2" descr="L'immagine puÃ² contenere: 2 persone, il seguente testo &quot;pip install tensorflow pip install tensorflow-gpu&quot;">
            <a:extLst>
              <a:ext uri="{FF2B5EF4-FFF2-40B4-BE49-F238E27FC236}">
                <a16:creationId xmlns:a16="http://schemas.microsoft.com/office/drawing/2014/main" id="{0B9FA064-69FE-401A-B9D5-FBA5DF8FE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9825"/>
            <a:ext cx="4248113" cy="42081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mmagine puÃ² contenere: 1 persona">
            <a:extLst>
              <a:ext uri="{FF2B5EF4-FFF2-40B4-BE49-F238E27FC236}">
                <a16:creationId xmlns:a16="http://schemas.microsoft.com/office/drawing/2014/main" id="{C88DB347-025C-4329-AA90-C2B9DA463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420" y="0"/>
            <a:ext cx="5021580" cy="329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22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310697" y="3036585"/>
            <a:ext cx="5446295" cy="784830"/>
          </a:xfrm>
          <a:prstGeom prst="rect">
            <a:avLst/>
          </a:prstGeom>
          <a:noFill/>
        </p:spPr>
        <p:txBody>
          <a:bodyPr wrap="square" rtlCol="0" anchor="ctr">
            <a:spAutoFit/>
          </a:bodyPr>
          <a:lstStyle/>
          <a:p>
            <a:pPr>
              <a:lnSpc>
                <a:spcPts val="5400"/>
              </a:lnSpc>
            </a:pPr>
            <a:r>
              <a:rPr lang="en-US" altLang="ko-KR" sz="5400" dirty="0">
                <a:solidFill>
                  <a:schemeClr val="tx1">
                    <a:lumMod val="75000"/>
                    <a:lumOff val="25000"/>
                  </a:schemeClr>
                </a:solidFill>
                <a:cs typeface="Arial" pitchFamily="34" charset="0"/>
              </a:rPr>
              <a:t>INTRODUCTION</a:t>
            </a: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58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978884" y="1608440"/>
            <a:ext cx="3310877" cy="646331"/>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GB" altLang="ko-KR" sz="3600" dirty="0">
                <a:solidFill>
                  <a:prstClr val="white"/>
                </a:solidFill>
                <a:latin typeface="Arial"/>
                <a:cs typeface="Arial" pitchFamily="34" charset="0"/>
              </a:rPr>
              <a:t>PROJECT AIM</a:t>
            </a:r>
            <a:endParaRPr kumimoji="0" lang="en-GB" altLang="ko-KR" sz="36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972" y="814459"/>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20052" y="2293408"/>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1338" y="1797556"/>
            <a:ext cx="3062742" cy="46048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10027" y="605297"/>
            <a:ext cx="2769296" cy="2769297"/>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6169286" y="1451336"/>
            <a:ext cx="2021136" cy="1077218"/>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7660"/>
                </a:solidFill>
                <a:effectLst/>
                <a:uLnTx/>
                <a:uFillTx/>
                <a:latin typeface="Arial"/>
                <a:cs typeface="+mn-cs"/>
              </a:rPr>
              <a:t>Machine Learning</a:t>
            </a: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6014233" y="1611624"/>
            <a:ext cx="86235" cy="756643"/>
            <a:chOff x="705340" y="3177056"/>
            <a:chExt cx="86235" cy="756643"/>
          </a:xfrm>
          <a:solidFill>
            <a:schemeClr val="accent4"/>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2AAE4"/>
                </a:solidFill>
                <a:effectLst/>
                <a:uLnTx/>
                <a:uFillTx/>
                <a:latin typeface="Arial"/>
                <a:cs typeface="+mn-cs"/>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2AAE4"/>
                </a:solidFill>
                <a:effectLst/>
                <a:uLnTx/>
                <a:uFillTx/>
                <a:latin typeface="Arial"/>
                <a:cs typeface="+mn-cs"/>
              </a:endParaRPr>
            </a:p>
          </p:txBody>
        </p:sp>
      </p:grpSp>
      <p:sp>
        <p:nvSpPr>
          <p:cNvPr id="25" name="TextBox 24">
            <a:extLst>
              <a:ext uri="{FF2B5EF4-FFF2-40B4-BE49-F238E27FC236}">
                <a16:creationId xmlns:a16="http://schemas.microsoft.com/office/drawing/2014/main" id="{51B2C291-F240-4FB2-B677-B42BA4BB1FBF}"/>
              </a:ext>
            </a:extLst>
          </p:cNvPr>
          <p:cNvSpPr txBox="1"/>
          <p:nvPr/>
        </p:nvSpPr>
        <p:spPr>
          <a:xfrm>
            <a:off x="1062526" y="2688157"/>
            <a:ext cx="4413010" cy="34163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2400" dirty="0">
                <a:solidFill>
                  <a:prstClr val="white"/>
                </a:solidFill>
                <a:latin typeface="Arial"/>
                <a:cs typeface="Arial" pitchFamily="34" charset="0"/>
              </a:rPr>
              <a:t>The goal of this project is to build a recognition system  in order to detect ethnicity, sex and language spoken by the user. Thus we have implemented an image retrieval algorithm to match user face with the most similar one in celebrities faces dataset.</a:t>
            </a:r>
            <a:endParaRPr kumimoji="0" lang="en-US" altLang="ko-KR" sz="24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11196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a:xfrm>
            <a:off x="1" y="250729"/>
            <a:ext cx="12192000" cy="792605"/>
          </a:xfrm>
        </p:spPr>
        <p:txBody>
          <a:bodyPr/>
          <a:lstStyle/>
          <a:p>
            <a:r>
              <a:rPr lang="en-US" dirty="0"/>
              <a:t>OVERVIEW</a:t>
            </a:r>
          </a:p>
        </p:txBody>
      </p:sp>
      <p:pic>
        <p:nvPicPr>
          <p:cNvPr id="4" name="Elemento grafico 3" descr="Webcam">
            <a:extLst>
              <a:ext uri="{FF2B5EF4-FFF2-40B4-BE49-F238E27FC236}">
                <a16:creationId xmlns:a16="http://schemas.microsoft.com/office/drawing/2014/main" id="{7204CD17-7337-4BA6-ABAA-0986DA1C0E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5711" y="1401093"/>
            <a:ext cx="1271085" cy="1271085"/>
          </a:xfrm>
          <a:prstGeom prst="rect">
            <a:avLst/>
          </a:prstGeom>
        </p:spPr>
      </p:pic>
      <p:pic>
        <p:nvPicPr>
          <p:cNvPr id="6" name="Elemento grafico 5" descr="Radiomicrofono">
            <a:extLst>
              <a:ext uri="{FF2B5EF4-FFF2-40B4-BE49-F238E27FC236}">
                <a16:creationId xmlns:a16="http://schemas.microsoft.com/office/drawing/2014/main" id="{C1C29E5D-112F-452A-94D8-6ED4233393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3112" y="1401093"/>
            <a:ext cx="1173431" cy="1173431"/>
          </a:xfrm>
          <a:prstGeom prst="rect">
            <a:avLst/>
          </a:prstGeom>
        </p:spPr>
      </p:pic>
      <p:cxnSp>
        <p:nvCxnSpPr>
          <p:cNvPr id="8" name="Connettore 2 7">
            <a:extLst>
              <a:ext uri="{FF2B5EF4-FFF2-40B4-BE49-F238E27FC236}">
                <a16:creationId xmlns:a16="http://schemas.microsoft.com/office/drawing/2014/main" id="{8A8300DF-DFE2-4B06-914D-55639A39D0CE}"/>
              </a:ext>
            </a:extLst>
          </p:cNvPr>
          <p:cNvCxnSpPr>
            <a:stCxn id="4" idx="2"/>
          </p:cNvCxnSpPr>
          <p:nvPr/>
        </p:nvCxnSpPr>
        <p:spPr>
          <a:xfrm>
            <a:off x="4291254" y="2672178"/>
            <a:ext cx="1631961" cy="1269507"/>
          </a:xfrm>
          <a:prstGeom prst="straightConnector1">
            <a:avLst/>
          </a:prstGeom>
          <a:ln>
            <a:no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0C0373F7-60C9-4B27-95C7-21FF3BA05FC8}"/>
              </a:ext>
            </a:extLst>
          </p:cNvPr>
          <p:cNvCxnSpPr>
            <a:cxnSpLocks/>
            <a:stCxn id="4" idx="2"/>
            <a:endCxn id="12" idx="0"/>
          </p:cNvCxnSpPr>
          <p:nvPr/>
        </p:nvCxnSpPr>
        <p:spPr>
          <a:xfrm flipH="1">
            <a:off x="2699266" y="2672178"/>
            <a:ext cx="1591988" cy="1643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E8F1D6A2-1571-471E-8449-F5683D545A33}"/>
              </a:ext>
            </a:extLst>
          </p:cNvPr>
          <p:cNvSpPr txBox="1"/>
          <p:nvPr/>
        </p:nvSpPr>
        <p:spPr>
          <a:xfrm>
            <a:off x="1408330" y="4316101"/>
            <a:ext cx="2581872" cy="400110"/>
          </a:xfrm>
          <a:prstGeom prst="rect">
            <a:avLst/>
          </a:prstGeom>
          <a:noFill/>
        </p:spPr>
        <p:txBody>
          <a:bodyPr wrap="square" rtlCol="0">
            <a:spAutoFit/>
          </a:bodyPr>
          <a:lstStyle/>
          <a:p>
            <a:pPr algn="ctr"/>
            <a:r>
              <a:rPr lang="it-IT" sz="2000" b="1" dirty="0">
                <a:effectLst>
                  <a:outerShdw blurRad="38100" dist="38100" dir="2700000" algn="tl">
                    <a:srgbClr val="000000">
                      <a:alpha val="43137"/>
                    </a:srgbClr>
                  </a:outerShdw>
                </a:effectLst>
              </a:rPr>
              <a:t>Face </a:t>
            </a:r>
            <a:r>
              <a:rPr lang="it-IT" sz="2000" b="1" dirty="0" err="1">
                <a:effectLst>
                  <a:outerShdw blurRad="38100" dist="38100" dir="2700000" algn="tl">
                    <a:srgbClr val="000000">
                      <a:alpha val="43137"/>
                    </a:srgbClr>
                  </a:outerShdw>
                </a:effectLst>
              </a:rPr>
              <a:t>recognition</a:t>
            </a:r>
            <a:endParaRPr lang="it-IT" sz="2000" b="1" dirty="0">
              <a:effectLst>
                <a:outerShdw blurRad="38100" dist="38100" dir="2700000" algn="tl">
                  <a:srgbClr val="000000">
                    <a:alpha val="43137"/>
                  </a:srgbClr>
                </a:outerShdw>
              </a:effectLst>
            </a:endParaRPr>
          </a:p>
        </p:txBody>
      </p:sp>
      <p:cxnSp>
        <p:nvCxnSpPr>
          <p:cNvPr id="13" name="Connettore 2 12">
            <a:extLst>
              <a:ext uri="{FF2B5EF4-FFF2-40B4-BE49-F238E27FC236}">
                <a16:creationId xmlns:a16="http://schemas.microsoft.com/office/drawing/2014/main" id="{8B48F997-0A58-40E1-9A3C-0E308B2C975E}"/>
              </a:ext>
            </a:extLst>
          </p:cNvPr>
          <p:cNvCxnSpPr>
            <a:cxnSpLocks/>
            <a:stCxn id="6" idx="2"/>
            <a:endCxn id="17" idx="0"/>
          </p:cNvCxnSpPr>
          <p:nvPr/>
        </p:nvCxnSpPr>
        <p:spPr>
          <a:xfrm>
            <a:off x="8089828" y="2574524"/>
            <a:ext cx="1367538" cy="17415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F414E88F-280C-44ED-8159-AA78FBEB16C2}"/>
              </a:ext>
            </a:extLst>
          </p:cNvPr>
          <p:cNvSpPr txBox="1"/>
          <p:nvPr/>
        </p:nvSpPr>
        <p:spPr>
          <a:xfrm>
            <a:off x="7895274" y="4316101"/>
            <a:ext cx="3124184" cy="400110"/>
          </a:xfrm>
          <a:prstGeom prst="rect">
            <a:avLst/>
          </a:prstGeom>
          <a:noFill/>
        </p:spPr>
        <p:txBody>
          <a:bodyPr wrap="square" rtlCol="0">
            <a:spAutoFit/>
          </a:bodyPr>
          <a:lstStyle/>
          <a:p>
            <a:pPr algn="ctr"/>
            <a:r>
              <a:rPr lang="it-IT" sz="2000" b="1" dirty="0">
                <a:effectLst>
                  <a:outerShdw blurRad="38100" dist="38100" dir="2700000" algn="tl">
                    <a:srgbClr val="000000">
                      <a:alpha val="43137"/>
                    </a:srgbClr>
                  </a:outerShdw>
                </a:effectLst>
              </a:rPr>
              <a:t>Language </a:t>
            </a:r>
            <a:r>
              <a:rPr lang="it-IT" sz="2000" b="1" dirty="0" err="1">
                <a:effectLst>
                  <a:outerShdw blurRad="38100" dist="38100" dir="2700000" algn="tl">
                    <a:srgbClr val="000000">
                      <a:alpha val="43137"/>
                    </a:srgbClr>
                  </a:outerShdw>
                </a:effectLst>
              </a:rPr>
              <a:t>identification</a:t>
            </a:r>
            <a:endParaRPr lang="it-IT" sz="2000" b="1" dirty="0">
              <a:effectLst>
                <a:outerShdw blurRad="38100" dist="38100" dir="2700000" algn="tl">
                  <a:srgbClr val="000000">
                    <a:alpha val="43137"/>
                  </a:srgbClr>
                </a:outerShdw>
              </a:effectLst>
            </a:endParaRPr>
          </a:p>
        </p:txBody>
      </p:sp>
      <p:cxnSp>
        <p:nvCxnSpPr>
          <p:cNvPr id="19" name="Connettore 2 18">
            <a:extLst>
              <a:ext uri="{FF2B5EF4-FFF2-40B4-BE49-F238E27FC236}">
                <a16:creationId xmlns:a16="http://schemas.microsoft.com/office/drawing/2014/main" id="{28BF78A9-4E76-4BA2-A538-6645C971665D}"/>
              </a:ext>
            </a:extLst>
          </p:cNvPr>
          <p:cNvCxnSpPr>
            <a:cxnSpLocks/>
            <a:stCxn id="4" idx="2"/>
            <a:endCxn id="20" idx="0"/>
          </p:cNvCxnSpPr>
          <p:nvPr/>
        </p:nvCxnSpPr>
        <p:spPr>
          <a:xfrm>
            <a:off x="4291254" y="2672178"/>
            <a:ext cx="1674230" cy="1643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37692991-57FD-4CE6-81B1-C1D767CF9534}"/>
              </a:ext>
            </a:extLst>
          </p:cNvPr>
          <p:cNvSpPr txBox="1"/>
          <p:nvPr/>
        </p:nvSpPr>
        <p:spPr>
          <a:xfrm>
            <a:off x="4926796" y="4316101"/>
            <a:ext cx="2077375" cy="400110"/>
          </a:xfrm>
          <a:prstGeom prst="rect">
            <a:avLst/>
          </a:prstGeom>
          <a:noFill/>
        </p:spPr>
        <p:txBody>
          <a:bodyPr wrap="square" rtlCol="0">
            <a:spAutoFit/>
          </a:bodyPr>
          <a:lstStyle/>
          <a:p>
            <a:pPr algn="ctr"/>
            <a:r>
              <a:rPr lang="it-IT" sz="2000" b="1" dirty="0">
                <a:effectLst>
                  <a:outerShdw blurRad="38100" dist="38100" dir="2700000" algn="tl">
                    <a:srgbClr val="000000">
                      <a:alpha val="43137"/>
                    </a:srgbClr>
                  </a:outerShdw>
                </a:effectLst>
              </a:rPr>
              <a:t>Image </a:t>
            </a:r>
            <a:r>
              <a:rPr lang="it-IT" sz="2000" b="1" dirty="0" err="1">
                <a:effectLst>
                  <a:outerShdw blurRad="38100" dist="38100" dir="2700000" algn="tl">
                    <a:srgbClr val="000000">
                      <a:alpha val="43137"/>
                    </a:srgbClr>
                  </a:outerShdw>
                </a:effectLst>
              </a:rPr>
              <a:t>retrival</a:t>
            </a:r>
            <a:endParaRPr lang="it-IT" sz="2000" b="1" dirty="0">
              <a:effectLst>
                <a:outerShdw blurRad="38100" dist="38100" dir="2700000" algn="tl">
                  <a:srgbClr val="000000">
                    <a:alpha val="43137"/>
                  </a:srgbClr>
                </a:outerShdw>
              </a:effectLst>
            </a:endParaRPr>
          </a:p>
        </p:txBody>
      </p:sp>
      <p:sp>
        <p:nvSpPr>
          <p:cNvPr id="25" name="CasellaDiTesto 24">
            <a:extLst>
              <a:ext uri="{FF2B5EF4-FFF2-40B4-BE49-F238E27FC236}">
                <a16:creationId xmlns:a16="http://schemas.microsoft.com/office/drawing/2014/main" id="{66A1B685-1359-4F85-A786-D91396E32AC6}"/>
              </a:ext>
            </a:extLst>
          </p:cNvPr>
          <p:cNvSpPr txBox="1"/>
          <p:nvPr/>
        </p:nvSpPr>
        <p:spPr>
          <a:xfrm>
            <a:off x="355107" y="5338661"/>
            <a:ext cx="1731145" cy="338554"/>
          </a:xfrm>
          <a:prstGeom prst="rect">
            <a:avLst/>
          </a:prstGeom>
          <a:noFill/>
        </p:spPr>
        <p:txBody>
          <a:bodyPr wrap="square" rtlCol="0">
            <a:spAutoFit/>
          </a:bodyPr>
          <a:lstStyle/>
          <a:p>
            <a:r>
              <a:rPr lang="it-IT" sz="1600" dirty="0"/>
              <a:t>Tools </a:t>
            </a:r>
            <a:r>
              <a:rPr lang="it-IT" sz="1600" dirty="0" err="1"/>
              <a:t>used</a:t>
            </a:r>
            <a:r>
              <a:rPr lang="it-IT" sz="1600" dirty="0"/>
              <a:t>:</a:t>
            </a:r>
          </a:p>
        </p:txBody>
      </p:sp>
      <p:pic>
        <p:nvPicPr>
          <p:cNvPr id="27" name="Immagine 26">
            <a:extLst>
              <a:ext uri="{FF2B5EF4-FFF2-40B4-BE49-F238E27FC236}">
                <a16:creationId xmlns:a16="http://schemas.microsoft.com/office/drawing/2014/main" id="{CFEF6E99-EB1A-4CB2-96D8-0DF3B376A1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53037" y="5161709"/>
            <a:ext cx="692458" cy="692458"/>
          </a:xfrm>
          <a:prstGeom prst="rect">
            <a:avLst/>
          </a:prstGeom>
        </p:spPr>
      </p:pic>
      <p:pic>
        <p:nvPicPr>
          <p:cNvPr id="29" name="Immagine 28">
            <a:extLst>
              <a:ext uri="{FF2B5EF4-FFF2-40B4-BE49-F238E27FC236}">
                <a16:creationId xmlns:a16="http://schemas.microsoft.com/office/drawing/2014/main" id="{B1AB1338-EE70-4B81-B909-772FA581BF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91253" y="5307883"/>
            <a:ext cx="1379690" cy="400110"/>
          </a:xfrm>
          <a:prstGeom prst="rect">
            <a:avLst/>
          </a:prstGeom>
        </p:spPr>
      </p:pic>
      <p:pic>
        <p:nvPicPr>
          <p:cNvPr id="31" name="Immagine 30">
            <a:extLst>
              <a:ext uri="{FF2B5EF4-FFF2-40B4-BE49-F238E27FC236}">
                <a16:creationId xmlns:a16="http://schemas.microsoft.com/office/drawing/2014/main" id="{2B56E10F-DC34-4CBB-B999-77D4DDD832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6701" y="5051410"/>
            <a:ext cx="913055" cy="913055"/>
          </a:xfrm>
          <a:prstGeom prst="rect">
            <a:avLst/>
          </a:prstGeom>
        </p:spPr>
      </p:pic>
      <p:pic>
        <p:nvPicPr>
          <p:cNvPr id="33" name="Immagine 32">
            <a:extLst>
              <a:ext uri="{FF2B5EF4-FFF2-40B4-BE49-F238E27FC236}">
                <a16:creationId xmlns:a16="http://schemas.microsoft.com/office/drawing/2014/main" id="{01635548-964E-430A-97D4-D491E24311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75514" y="5208828"/>
            <a:ext cx="562764" cy="693325"/>
          </a:xfrm>
          <a:prstGeom prst="rect">
            <a:avLst/>
          </a:prstGeom>
        </p:spPr>
      </p:pic>
    </p:spTree>
    <p:extLst>
      <p:ext uri="{BB962C8B-B14F-4D97-AF65-F5344CB8AC3E}">
        <p14:creationId xmlns:p14="http://schemas.microsoft.com/office/powerpoint/2010/main" val="404960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6310697" y="2787996"/>
            <a:ext cx="5816200" cy="1477328"/>
          </a:xfrm>
          <a:prstGeom prst="rect">
            <a:avLst/>
          </a:prstGeom>
          <a:noFill/>
        </p:spPr>
        <p:txBody>
          <a:bodyPr wrap="square" rtlCol="0" anchor="ctr">
            <a:spAutoFit/>
          </a:bodyPr>
          <a:lstStyle/>
          <a:p>
            <a:pPr marL="0" marR="0" lvl="0" indent="0" algn="l" defTabSz="914286" rtl="0" eaLnBrk="1" fontAlgn="auto" latinLnBrk="0" hangingPunct="1">
              <a:lnSpc>
                <a:spcPts val="5400"/>
              </a:lnSpc>
              <a:spcBef>
                <a:spcPts val="0"/>
              </a:spcBef>
              <a:spcAft>
                <a:spcPts val="0"/>
              </a:spcAft>
              <a:buClrTx/>
              <a:buSzTx/>
              <a:buFontTx/>
              <a:buNone/>
              <a:tabLst/>
              <a:defRPr/>
            </a:pPr>
            <a:r>
              <a:rPr kumimoji="0" lang="en-US" altLang="ko-KR" sz="5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FACE </a:t>
            </a:r>
            <a:r>
              <a:rPr lang="en-US" altLang="ko-KR" sz="5400" dirty="0">
                <a:solidFill>
                  <a:prstClr val="black">
                    <a:lumMod val="75000"/>
                    <a:lumOff val="25000"/>
                  </a:prstClr>
                </a:solidFill>
                <a:latin typeface="Arial"/>
                <a:cs typeface="Arial" pitchFamily="34" charset="0"/>
              </a:rPr>
              <a:t>CLASSIFICATION</a:t>
            </a:r>
            <a:endParaRPr kumimoji="0" lang="en-US" altLang="ko-KR" sz="5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3" name="Freeform: Shape 152">
            <a:extLst>
              <a:ext uri="{FF2B5EF4-FFF2-40B4-BE49-F238E27FC236}">
                <a16:creationId xmlns:a16="http://schemas.microsoft.com/office/drawing/2014/main" id="{F3B4A34E-C246-47F5-A863-109A43C0757D}"/>
              </a:ext>
            </a:extLst>
          </p:cNvPr>
          <p:cNvSpPr/>
          <p:nvPr/>
        </p:nvSpPr>
        <p:spPr>
          <a:xfrm>
            <a:off x="1598775" y="1948451"/>
            <a:ext cx="5086770" cy="3128874"/>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3308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C0E4C5D-1C55-4547-A923-25E74E1AB570}"/>
              </a:ext>
            </a:extLst>
          </p:cNvPr>
          <p:cNvSpPr txBox="1"/>
          <p:nvPr/>
        </p:nvSpPr>
        <p:spPr>
          <a:xfrm>
            <a:off x="7843484" y="2799409"/>
            <a:ext cx="3794602" cy="1815882"/>
          </a:xfrm>
          <a:prstGeom prst="rect">
            <a:avLst/>
          </a:prstGeom>
          <a:noFill/>
        </p:spPr>
        <p:txBody>
          <a:bodyPr wrap="square" rtlCol="0">
            <a:spAutoFit/>
          </a:bodyPr>
          <a:lstStyle/>
          <a:p>
            <a:pPr lvl="0"/>
            <a:r>
              <a:rPr lang="en-US" sz="1400" dirty="0"/>
              <a:t>To train the model we used </a:t>
            </a:r>
            <a:r>
              <a:rPr lang="en-US" sz="1400" b="1" dirty="0" err="1"/>
              <a:t>UTKFace</a:t>
            </a:r>
            <a:r>
              <a:rPr lang="en-US" sz="1400" b="1" dirty="0"/>
              <a:t> dataset, </a:t>
            </a:r>
            <a:r>
              <a:rPr lang="en-US" sz="1400" dirty="0"/>
              <a:t>which is a large-scale face dataset with long age span (range from 0 to 116 years old). The dataset consists of over 20,000 face images with annotations of age, gender, and ethnicity. The images cover large variation in pose, facial expression, illumination, occlusion, resolution, etc.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859CB691-51AC-4E35-887B-08D18A62015D}"/>
              </a:ext>
            </a:extLst>
          </p:cNvPr>
          <p:cNvSpPr txBox="1"/>
          <p:nvPr/>
        </p:nvSpPr>
        <p:spPr>
          <a:xfrm>
            <a:off x="7843484" y="1000339"/>
            <a:ext cx="4012916" cy="1107996"/>
          </a:xfrm>
          <a:prstGeom prst="rect">
            <a:avLst/>
          </a:prstGeom>
          <a:noFill/>
        </p:spPr>
        <p:txBody>
          <a:bodyPr wrap="square" lIns="36000" tIns="0" rIns="36000" bIns="0"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3600" b="0" i="0" u="none" strike="noStrike" kern="1200" cap="none" spc="0" normalizeH="0" baseline="0" noProof="0" dirty="0">
                <a:ln>
                  <a:noFill/>
                </a:ln>
                <a:solidFill>
                  <a:prstClr val="black">
                    <a:lumMod val="75000"/>
                    <a:lumOff val="25000"/>
                  </a:prstClr>
                </a:solidFill>
                <a:effectLst/>
                <a:uLnTx/>
                <a:uFillTx/>
                <a:latin typeface="Arial"/>
                <a:cs typeface="+mn-cs"/>
              </a:rPr>
              <a:t>Face Classification: Dataset</a:t>
            </a:r>
            <a:endParaRPr kumimoji="0" lang="ko-KR" altLang="en-US" sz="3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pic>
        <p:nvPicPr>
          <p:cNvPr id="9" name="Immagine 8" descr="Immagine che contiene interni&#10;&#10;Descrizione generata automaticamente">
            <a:extLst>
              <a:ext uri="{FF2B5EF4-FFF2-40B4-BE49-F238E27FC236}">
                <a16:creationId xmlns:a16="http://schemas.microsoft.com/office/drawing/2014/main" id="{B2782FCC-2FD9-45D6-BD7C-5F2E0B010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00" y="1310456"/>
            <a:ext cx="7095010" cy="4264676"/>
          </a:xfrm>
          <a:prstGeom prst="rect">
            <a:avLst/>
          </a:prstGeom>
        </p:spPr>
      </p:pic>
      <p:sp>
        <p:nvSpPr>
          <p:cNvPr id="13" name="CasellaDiTesto 12">
            <a:extLst>
              <a:ext uri="{FF2B5EF4-FFF2-40B4-BE49-F238E27FC236}">
                <a16:creationId xmlns:a16="http://schemas.microsoft.com/office/drawing/2014/main" id="{9DD0F417-5D29-4835-959E-F766675A2723}"/>
              </a:ext>
            </a:extLst>
          </p:cNvPr>
          <p:cNvSpPr txBox="1"/>
          <p:nvPr/>
        </p:nvSpPr>
        <p:spPr>
          <a:xfrm>
            <a:off x="7972147" y="4721589"/>
            <a:ext cx="2876365" cy="307777"/>
          </a:xfrm>
          <a:prstGeom prst="rect">
            <a:avLst/>
          </a:prstGeom>
          <a:noFill/>
        </p:spPr>
        <p:txBody>
          <a:bodyPr wrap="square" rtlCol="0">
            <a:spAutoFit/>
          </a:bodyPr>
          <a:lstStyle/>
          <a:p>
            <a:r>
              <a:rPr lang="it-IT" sz="1400" b="1" dirty="0">
                <a:solidFill>
                  <a:schemeClr val="accent3">
                    <a:lumMod val="50000"/>
                  </a:schemeClr>
                </a:solidFill>
                <a:hlinkClick r:id="rId3">
                  <a:extLst>
                    <a:ext uri="{A12FA001-AC4F-418D-AE19-62706E023703}">
                      <ahyp:hlinkClr xmlns:ahyp="http://schemas.microsoft.com/office/drawing/2018/hyperlinkcolor" xmlns="" val="tx"/>
                    </a:ext>
                  </a:extLst>
                </a:hlinkClick>
              </a:rPr>
              <a:t>Link to the </a:t>
            </a:r>
            <a:r>
              <a:rPr lang="it-IT" sz="1400" b="1" dirty="0" err="1">
                <a:solidFill>
                  <a:schemeClr val="accent3">
                    <a:lumMod val="50000"/>
                  </a:schemeClr>
                </a:solidFill>
                <a:hlinkClick r:id="rId3">
                  <a:extLst>
                    <a:ext uri="{A12FA001-AC4F-418D-AE19-62706E023703}">
                      <ahyp:hlinkClr xmlns:ahyp="http://schemas.microsoft.com/office/drawing/2018/hyperlinkcolor" xmlns="" val="tx"/>
                    </a:ext>
                  </a:extLst>
                </a:hlinkClick>
              </a:rPr>
              <a:t>UTKFace</a:t>
            </a:r>
            <a:r>
              <a:rPr lang="it-IT" sz="1400" b="1" dirty="0">
                <a:solidFill>
                  <a:schemeClr val="accent3">
                    <a:lumMod val="50000"/>
                  </a:schemeClr>
                </a:solidFill>
                <a:hlinkClick r:id="rId3">
                  <a:extLst>
                    <a:ext uri="{A12FA001-AC4F-418D-AE19-62706E023703}">
                      <ahyp:hlinkClr xmlns:ahyp="http://schemas.microsoft.com/office/drawing/2018/hyperlinkcolor" xmlns="" val="tx"/>
                    </a:ext>
                  </a:extLst>
                </a:hlinkClick>
              </a:rPr>
              <a:t> dataset</a:t>
            </a:r>
            <a:endParaRPr lang="it-IT" sz="1400" b="1" dirty="0">
              <a:solidFill>
                <a:schemeClr val="accent3">
                  <a:lumMod val="50000"/>
                </a:schemeClr>
              </a:solidFill>
            </a:endParaRPr>
          </a:p>
        </p:txBody>
      </p:sp>
    </p:spTree>
    <p:extLst>
      <p:ext uri="{BB962C8B-B14F-4D97-AF65-F5344CB8AC3E}">
        <p14:creationId xmlns:p14="http://schemas.microsoft.com/office/powerpoint/2010/main" val="3873132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B5D97DE5-D42F-4123-BDE2-006B36110448}"/>
              </a:ext>
            </a:extLst>
          </p:cNvPr>
          <p:cNvSpPr txBox="1">
            <a:spLocks/>
          </p:cNvSpPr>
          <p:nvPr/>
        </p:nvSpPr>
        <p:spPr>
          <a:xfrm>
            <a:off x="762584" y="718649"/>
            <a:ext cx="4992866" cy="161427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4000" b="1" i="0" u="none" strike="noStrike" kern="1200" cap="none" spc="0" normalizeH="0" baseline="0" noProof="0" dirty="0">
                <a:ln>
                  <a:noFill/>
                </a:ln>
                <a:solidFill>
                  <a:prstClr val="white"/>
                </a:solidFill>
                <a:effectLst/>
                <a:uLnTx/>
                <a:uFillTx/>
                <a:latin typeface="Arial"/>
                <a:cs typeface="Arial" pitchFamily="34" charset="0"/>
              </a:rPr>
              <a:t>Modern Portfolio Presentation</a:t>
            </a:r>
          </a:p>
        </p:txBody>
      </p:sp>
      <p:sp>
        <p:nvSpPr>
          <p:cNvPr id="3" name="CasellaDiTesto 2">
            <a:extLst>
              <a:ext uri="{FF2B5EF4-FFF2-40B4-BE49-F238E27FC236}">
                <a16:creationId xmlns:a16="http://schemas.microsoft.com/office/drawing/2014/main" id="{5157FD7F-BAB4-418B-8CC3-DE765C6ECEB0}"/>
              </a:ext>
            </a:extLst>
          </p:cNvPr>
          <p:cNvSpPr txBox="1"/>
          <p:nvPr/>
        </p:nvSpPr>
        <p:spPr>
          <a:xfrm>
            <a:off x="1728186" y="1429304"/>
            <a:ext cx="8735627" cy="923330"/>
          </a:xfrm>
          <a:prstGeom prst="rect">
            <a:avLst/>
          </a:prstGeom>
          <a:noFill/>
        </p:spPr>
        <p:txBody>
          <a:bodyPr wrap="square" rtlCol="0">
            <a:spAutoFit/>
          </a:bodyPr>
          <a:lstStyle/>
          <a:p>
            <a:pPr algn="ctr"/>
            <a:r>
              <a:rPr lang="it-IT" dirty="0" err="1"/>
              <a:t>Our</a:t>
            </a:r>
            <a:r>
              <a:rPr lang="it-IT" dirty="0"/>
              <a:t> </a:t>
            </a:r>
            <a:r>
              <a:rPr lang="it-IT" dirty="0" err="1"/>
              <a:t>objective</a:t>
            </a:r>
            <a:r>
              <a:rPr lang="it-IT" dirty="0"/>
              <a:t> </a:t>
            </a:r>
            <a:r>
              <a:rPr lang="it-IT" dirty="0" err="1"/>
              <a:t>is</a:t>
            </a:r>
            <a:r>
              <a:rPr lang="it-IT" dirty="0"/>
              <a:t> to </a:t>
            </a:r>
            <a:r>
              <a:rPr lang="it-IT" dirty="0" err="1"/>
              <a:t>develope</a:t>
            </a:r>
            <a:r>
              <a:rPr lang="it-IT" dirty="0"/>
              <a:t> a </a:t>
            </a:r>
            <a:r>
              <a:rPr lang="it-IT" dirty="0" err="1"/>
              <a:t>classifier</a:t>
            </a:r>
            <a:r>
              <a:rPr lang="it-IT" dirty="0"/>
              <a:t> for </a:t>
            </a:r>
            <a:r>
              <a:rPr lang="it-IT" dirty="0" err="1"/>
              <a:t>ethnicity</a:t>
            </a:r>
            <a:r>
              <a:rPr lang="it-IT" dirty="0"/>
              <a:t> (</a:t>
            </a:r>
            <a:r>
              <a:rPr lang="it-IT" dirty="0" err="1"/>
              <a:t>four</a:t>
            </a:r>
            <a:r>
              <a:rPr lang="it-IT" dirty="0"/>
              <a:t> classes: «White», «Black», «Asian» and «</a:t>
            </a:r>
            <a:r>
              <a:rPr lang="it-IT" dirty="0" err="1"/>
              <a:t>Indian</a:t>
            </a:r>
            <a:r>
              <a:rPr lang="it-IT" dirty="0"/>
              <a:t>») and sex. VGG16 </a:t>
            </a:r>
            <a:r>
              <a:rPr lang="it-IT" dirty="0" err="1"/>
              <a:t>architecture</a:t>
            </a:r>
            <a:r>
              <a:rPr lang="it-IT" dirty="0"/>
              <a:t>, with </a:t>
            </a:r>
            <a:r>
              <a:rPr lang="it-IT" dirty="0" err="1"/>
              <a:t>pretrained</a:t>
            </a:r>
            <a:r>
              <a:rPr lang="it-IT" dirty="0"/>
              <a:t> weights on </a:t>
            </a:r>
            <a:r>
              <a:rPr lang="it-IT" i="1" dirty="0" err="1"/>
              <a:t>imagenet</a:t>
            </a:r>
            <a:r>
              <a:rPr lang="it-IT" i="1" dirty="0"/>
              <a:t>,</a:t>
            </a:r>
            <a:r>
              <a:rPr lang="it-IT" dirty="0"/>
              <a:t> </a:t>
            </a:r>
            <a:r>
              <a:rPr lang="it-IT" dirty="0" err="1"/>
              <a:t>was</a:t>
            </a:r>
            <a:r>
              <a:rPr lang="it-IT" dirty="0"/>
              <a:t> </a:t>
            </a:r>
            <a:r>
              <a:rPr lang="it-IT" dirty="0" err="1"/>
              <a:t>used</a:t>
            </a:r>
            <a:r>
              <a:rPr lang="it-IT" dirty="0"/>
              <a:t> for </a:t>
            </a:r>
            <a:r>
              <a:rPr lang="it-IT" dirty="0" err="1"/>
              <a:t>this</a:t>
            </a:r>
            <a:r>
              <a:rPr lang="it-IT" dirty="0"/>
              <a:t> task. </a:t>
            </a:r>
            <a:r>
              <a:rPr lang="it-IT" b="1" dirty="0"/>
              <a:t>Here </a:t>
            </a:r>
            <a:r>
              <a:rPr lang="it-IT" b="1" dirty="0" err="1"/>
              <a:t>below</a:t>
            </a:r>
            <a:r>
              <a:rPr lang="it-IT" b="1" dirty="0"/>
              <a:t> the </a:t>
            </a:r>
            <a:r>
              <a:rPr lang="it-IT" b="1" dirty="0" err="1"/>
              <a:t>ethnicity</a:t>
            </a:r>
            <a:r>
              <a:rPr lang="it-IT" b="1" dirty="0"/>
              <a:t> </a:t>
            </a:r>
            <a:r>
              <a:rPr lang="it-IT" b="1" dirty="0" err="1"/>
              <a:t>recognition</a:t>
            </a:r>
            <a:r>
              <a:rPr lang="it-IT" b="1" dirty="0"/>
              <a:t> net</a:t>
            </a:r>
            <a:r>
              <a:rPr lang="it-IT" dirty="0"/>
              <a:t>.</a:t>
            </a:r>
          </a:p>
        </p:txBody>
      </p:sp>
      <p:pic>
        <p:nvPicPr>
          <p:cNvPr id="4" name="Immagine 3" descr="Immagine che contiene interni, persona, abbigliamento, parete&#10;&#10;Descrizione generata automaticamente">
            <a:extLst>
              <a:ext uri="{FF2B5EF4-FFF2-40B4-BE49-F238E27FC236}">
                <a16:creationId xmlns:a16="http://schemas.microsoft.com/office/drawing/2014/main" id="{64724C93-7D73-46C2-B98E-DC02A48B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2" y="2880032"/>
            <a:ext cx="3320247" cy="2566375"/>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0ACF1C5C-84D3-4C15-84ED-432DC03A86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7699" y="2888910"/>
            <a:ext cx="6213569" cy="2633000"/>
          </a:xfrm>
          <a:prstGeom prst="rect">
            <a:avLst/>
          </a:prstGeom>
        </p:spPr>
      </p:pic>
      <p:cxnSp>
        <p:nvCxnSpPr>
          <p:cNvPr id="7" name="Connettore 2 6">
            <a:extLst>
              <a:ext uri="{FF2B5EF4-FFF2-40B4-BE49-F238E27FC236}">
                <a16:creationId xmlns:a16="http://schemas.microsoft.com/office/drawing/2014/main" id="{AE2A7031-4E9F-4859-A45E-9061BE868AE9}"/>
              </a:ext>
            </a:extLst>
          </p:cNvPr>
          <p:cNvCxnSpPr>
            <a:cxnSpLocks/>
            <a:stCxn id="6" idx="3"/>
          </p:cNvCxnSpPr>
          <p:nvPr/>
        </p:nvCxnSpPr>
        <p:spPr>
          <a:xfrm flipV="1">
            <a:off x="9791268" y="2658702"/>
            <a:ext cx="861936" cy="1546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A906DD86-13C4-48DF-A551-22FBF3455F43}"/>
              </a:ext>
            </a:extLst>
          </p:cNvPr>
          <p:cNvCxnSpPr>
            <a:cxnSpLocks/>
            <a:stCxn id="6" idx="3"/>
          </p:cNvCxnSpPr>
          <p:nvPr/>
        </p:nvCxnSpPr>
        <p:spPr>
          <a:xfrm flipV="1">
            <a:off x="9791268" y="3275861"/>
            <a:ext cx="861936" cy="929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2AE085F1-BD0B-4DD8-8182-4FA10BC07DE6}"/>
              </a:ext>
            </a:extLst>
          </p:cNvPr>
          <p:cNvCxnSpPr>
            <a:cxnSpLocks/>
            <a:stCxn id="6" idx="3"/>
          </p:cNvCxnSpPr>
          <p:nvPr/>
        </p:nvCxnSpPr>
        <p:spPr>
          <a:xfrm>
            <a:off x="9791268" y="4205410"/>
            <a:ext cx="861936" cy="527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CB48FC09-AF7A-45E7-B64B-33B6B65AC8A5}"/>
              </a:ext>
            </a:extLst>
          </p:cNvPr>
          <p:cNvCxnSpPr>
            <a:cxnSpLocks/>
            <a:stCxn id="6" idx="3"/>
          </p:cNvCxnSpPr>
          <p:nvPr/>
        </p:nvCxnSpPr>
        <p:spPr>
          <a:xfrm>
            <a:off x="9791268" y="4205410"/>
            <a:ext cx="861936" cy="1249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274DDD89-7B66-4E7F-A6E0-6C93B629FE8E}"/>
              </a:ext>
            </a:extLst>
          </p:cNvPr>
          <p:cNvSpPr txBox="1"/>
          <p:nvPr/>
        </p:nvSpPr>
        <p:spPr>
          <a:xfrm>
            <a:off x="10698333" y="2388196"/>
            <a:ext cx="1198485" cy="369332"/>
          </a:xfrm>
          <a:prstGeom prst="rect">
            <a:avLst/>
          </a:prstGeom>
          <a:noFill/>
        </p:spPr>
        <p:txBody>
          <a:bodyPr wrap="square" rtlCol="0">
            <a:spAutoFit/>
          </a:bodyPr>
          <a:lstStyle/>
          <a:p>
            <a:r>
              <a:rPr lang="it-IT" b="1" dirty="0"/>
              <a:t>WHITE</a:t>
            </a:r>
          </a:p>
        </p:txBody>
      </p:sp>
      <p:sp>
        <p:nvSpPr>
          <p:cNvPr id="12" name="CasellaDiTesto 11">
            <a:extLst>
              <a:ext uri="{FF2B5EF4-FFF2-40B4-BE49-F238E27FC236}">
                <a16:creationId xmlns:a16="http://schemas.microsoft.com/office/drawing/2014/main" id="{D0C44689-7384-4FDF-9A98-27143805D28E}"/>
              </a:ext>
            </a:extLst>
          </p:cNvPr>
          <p:cNvSpPr txBox="1"/>
          <p:nvPr/>
        </p:nvSpPr>
        <p:spPr>
          <a:xfrm>
            <a:off x="10736062" y="3098039"/>
            <a:ext cx="1198485" cy="369332"/>
          </a:xfrm>
          <a:prstGeom prst="rect">
            <a:avLst/>
          </a:prstGeom>
          <a:noFill/>
        </p:spPr>
        <p:txBody>
          <a:bodyPr wrap="square" rtlCol="0">
            <a:spAutoFit/>
          </a:bodyPr>
          <a:lstStyle/>
          <a:p>
            <a:r>
              <a:rPr lang="it-IT" b="1" dirty="0"/>
              <a:t>BLACK</a:t>
            </a:r>
          </a:p>
        </p:txBody>
      </p:sp>
      <p:sp>
        <p:nvSpPr>
          <p:cNvPr id="13" name="CasellaDiTesto 12">
            <a:extLst>
              <a:ext uri="{FF2B5EF4-FFF2-40B4-BE49-F238E27FC236}">
                <a16:creationId xmlns:a16="http://schemas.microsoft.com/office/drawing/2014/main" id="{11456D5F-B6A0-4629-AAA0-9B8D1CCEE881}"/>
              </a:ext>
            </a:extLst>
          </p:cNvPr>
          <p:cNvSpPr txBox="1"/>
          <p:nvPr/>
        </p:nvSpPr>
        <p:spPr>
          <a:xfrm>
            <a:off x="10680577" y="4539264"/>
            <a:ext cx="1198485" cy="369332"/>
          </a:xfrm>
          <a:prstGeom prst="rect">
            <a:avLst/>
          </a:prstGeom>
          <a:noFill/>
        </p:spPr>
        <p:txBody>
          <a:bodyPr wrap="square" rtlCol="0">
            <a:spAutoFit/>
          </a:bodyPr>
          <a:lstStyle/>
          <a:p>
            <a:r>
              <a:rPr lang="it-IT" b="1" dirty="0"/>
              <a:t>ASIAN</a:t>
            </a:r>
          </a:p>
        </p:txBody>
      </p:sp>
      <p:sp>
        <p:nvSpPr>
          <p:cNvPr id="14" name="CasellaDiTesto 13">
            <a:extLst>
              <a:ext uri="{FF2B5EF4-FFF2-40B4-BE49-F238E27FC236}">
                <a16:creationId xmlns:a16="http://schemas.microsoft.com/office/drawing/2014/main" id="{DB7503D8-CB1F-4ED3-BF75-5014AF5508ED}"/>
              </a:ext>
            </a:extLst>
          </p:cNvPr>
          <p:cNvSpPr txBox="1"/>
          <p:nvPr/>
        </p:nvSpPr>
        <p:spPr>
          <a:xfrm>
            <a:off x="10736063" y="5328366"/>
            <a:ext cx="1198485" cy="369332"/>
          </a:xfrm>
          <a:prstGeom prst="rect">
            <a:avLst/>
          </a:prstGeom>
          <a:noFill/>
        </p:spPr>
        <p:txBody>
          <a:bodyPr wrap="square" rtlCol="0">
            <a:spAutoFit/>
          </a:bodyPr>
          <a:lstStyle/>
          <a:p>
            <a:r>
              <a:rPr lang="it-IT" b="1" dirty="0"/>
              <a:t>INDIAN</a:t>
            </a:r>
          </a:p>
        </p:txBody>
      </p:sp>
      <p:sp>
        <p:nvSpPr>
          <p:cNvPr id="15" name="CasellaDiTesto 14">
            <a:extLst>
              <a:ext uri="{FF2B5EF4-FFF2-40B4-BE49-F238E27FC236}">
                <a16:creationId xmlns:a16="http://schemas.microsoft.com/office/drawing/2014/main" id="{F425739C-0F41-4781-BF0E-05CA522A800A}"/>
              </a:ext>
            </a:extLst>
          </p:cNvPr>
          <p:cNvSpPr txBox="1"/>
          <p:nvPr/>
        </p:nvSpPr>
        <p:spPr>
          <a:xfrm>
            <a:off x="488272" y="5697698"/>
            <a:ext cx="10164932" cy="1015663"/>
          </a:xfrm>
          <a:prstGeom prst="rect">
            <a:avLst/>
          </a:prstGeom>
          <a:noFill/>
        </p:spPr>
        <p:txBody>
          <a:bodyPr wrap="square" rtlCol="0">
            <a:spAutoFit/>
          </a:bodyPr>
          <a:lstStyle/>
          <a:p>
            <a:r>
              <a:rPr lang="it-IT" dirty="0"/>
              <a:t>VGG16 </a:t>
            </a:r>
            <a:r>
              <a:rPr lang="it-IT" dirty="0" err="1"/>
              <a:t>architecture</a:t>
            </a:r>
            <a:r>
              <a:rPr lang="it-IT" dirty="0"/>
              <a:t> with last 5 </a:t>
            </a:r>
            <a:r>
              <a:rPr lang="it-IT" dirty="0" err="1"/>
              <a:t>layers</a:t>
            </a:r>
            <a:r>
              <a:rPr lang="it-IT" dirty="0"/>
              <a:t> </a:t>
            </a:r>
            <a:r>
              <a:rPr lang="it-IT" dirty="0" err="1"/>
              <a:t>trainable</a:t>
            </a:r>
            <a:r>
              <a:rPr lang="it-IT" dirty="0"/>
              <a:t> </a:t>
            </a:r>
            <a:r>
              <a:rPr lang="it-IT" dirty="0" err="1"/>
              <a:t>followed</a:t>
            </a:r>
            <a:r>
              <a:rPr lang="it-IT" dirty="0"/>
              <a:t> by </a:t>
            </a:r>
            <a:r>
              <a:rPr lang="it-IT" dirty="0" err="1"/>
              <a:t>fully-connected</a:t>
            </a:r>
            <a:r>
              <a:rPr lang="it-IT" dirty="0"/>
              <a:t> with:</a:t>
            </a:r>
          </a:p>
          <a:p>
            <a:r>
              <a:rPr lang="it-IT" sz="1400" dirty="0"/>
              <a:t>1° </a:t>
            </a:r>
            <a:r>
              <a:rPr lang="it-IT" sz="1400" dirty="0" err="1"/>
              <a:t>layer</a:t>
            </a:r>
            <a:r>
              <a:rPr lang="it-IT" sz="1400" dirty="0"/>
              <a:t> 2048 </a:t>
            </a:r>
            <a:r>
              <a:rPr lang="it-IT" sz="1400" dirty="0" err="1"/>
              <a:t>neurons</a:t>
            </a:r>
            <a:r>
              <a:rPr lang="it-IT" sz="1400" dirty="0"/>
              <a:t> (act: </a:t>
            </a:r>
            <a:r>
              <a:rPr lang="it-IT" sz="1400" dirty="0" err="1"/>
              <a:t>relu</a:t>
            </a:r>
            <a:r>
              <a:rPr lang="it-IT" sz="1400" dirty="0"/>
              <a:t>)  – 2° </a:t>
            </a:r>
            <a:r>
              <a:rPr lang="it-IT" sz="1400" dirty="0" err="1"/>
              <a:t>layer</a:t>
            </a:r>
            <a:r>
              <a:rPr lang="it-IT" sz="1400" dirty="0"/>
              <a:t> 1024 </a:t>
            </a:r>
            <a:r>
              <a:rPr lang="it-IT" sz="1400" dirty="0" err="1"/>
              <a:t>neurons</a:t>
            </a:r>
            <a:r>
              <a:rPr lang="it-IT" sz="1400" dirty="0"/>
              <a:t> (act: </a:t>
            </a:r>
            <a:r>
              <a:rPr lang="it-IT" sz="1400" dirty="0" err="1"/>
              <a:t>relu</a:t>
            </a:r>
            <a:r>
              <a:rPr lang="it-IT" sz="1400" dirty="0"/>
              <a:t>) – </a:t>
            </a:r>
            <a:r>
              <a:rPr lang="it-IT" sz="1400" dirty="0" err="1"/>
              <a:t>Dropout</a:t>
            </a:r>
            <a:r>
              <a:rPr lang="it-IT" sz="1400" dirty="0"/>
              <a:t> - 3° </a:t>
            </a:r>
            <a:r>
              <a:rPr lang="it-IT" sz="1400" dirty="0" err="1"/>
              <a:t>layer</a:t>
            </a:r>
            <a:r>
              <a:rPr lang="it-IT" sz="1400" dirty="0"/>
              <a:t> 512 </a:t>
            </a:r>
            <a:r>
              <a:rPr lang="it-IT" sz="1400" dirty="0" err="1"/>
              <a:t>neurons</a:t>
            </a:r>
            <a:r>
              <a:rPr lang="it-IT" sz="1400" dirty="0"/>
              <a:t> (act: </a:t>
            </a:r>
            <a:r>
              <a:rPr lang="it-IT" sz="1400" dirty="0" err="1"/>
              <a:t>relu</a:t>
            </a:r>
            <a:r>
              <a:rPr lang="it-IT" sz="1400" dirty="0"/>
              <a:t>) - 4° </a:t>
            </a:r>
            <a:r>
              <a:rPr lang="it-IT" sz="1400" dirty="0" err="1"/>
              <a:t>layer</a:t>
            </a:r>
            <a:r>
              <a:rPr lang="it-IT" sz="1400" dirty="0"/>
              <a:t> 252 </a:t>
            </a:r>
            <a:r>
              <a:rPr lang="it-IT" sz="1400" dirty="0" err="1"/>
              <a:t>neurons</a:t>
            </a:r>
            <a:r>
              <a:rPr lang="it-IT" sz="1400" dirty="0"/>
              <a:t> (act: </a:t>
            </a:r>
            <a:r>
              <a:rPr lang="it-IT" sz="1400" dirty="0" err="1"/>
              <a:t>relu</a:t>
            </a:r>
            <a:r>
              <a:rPr lang="it-IT" sz="1400" dirty="0"/>
              <a:t>) – </a:t>
            </a:r>
            <a:r>
              <a:rPr lang="it-IT" sz="1400" dirty="0" err="1"/>
              <a:t>Dropout</a:t>
            </a:r>
            <a:r>
              <a:rPr lang="it-IT" sz="1400" dirty="0"/>
              <a:t> - 5° </a:t>
            </a:r>
            <a:r>
              <a:rPr lang="it-IT" sz="1400" dirty="0" err="1"/>
              <a:t>layer</a:t>
            </a:r>
            <a:r>
              <a:rPr lang="it-IT" sz="1400" dirty="0"/>
              <a:t> 128 </a:t>
            </a:r>
            <a:r>
              <a:rPr lang="it-IT" sz="1400" dirty="0" err="1"/>
              <a:t>neurons</a:t>
            </a:r>
            <a:r>
              <a:rPr lang="it-IT" sz="1400" dirty="0"/>
              <a:t> (act: </a:t>
            </a:r>
            <a:r>
              <a:rPr lang="it-IT" sz="1400" dirty="0" err="1"/>
              <a:t>relu</a:t>
            </a:r>
            <a:r>
              <a:rPr lang="it-IT" sz="1400" dirty="0"/>
              <a:t>) - 6° </a:t>
            </a:r>
            <a:r>
              <a:rPr lang="it-IT" sz="1400" dirty="0" err="1"/>
              <a:t>layer</a:t>
            </a:r>
            <a:r>
              <a:rPr lang="it-IT" sz="1400" dirty="0"/>
              <a:t> 64 </a:t>
            </a:r>
            <a:r>
              <a:rPr lang="it-IT" sz="1400" dirty="0" err="1"/>
              <a:t>neurons</a:t>
            </a:r>
            <a:r>
              <a:rPr lang="it-IT" sz="1400" dirty="0"/>
              <a:t> (act: </a:t>
            </a:r>
            <a:r>
              <a:rPr lang="it-IT" sz="1400" dirty="0" err="1"/>
              <a:t>relu</a:t>
            </a:r>
            <a:r>
              <a:rPr lang="it-IT" sz="1400" dirty="0"/>
              <a:t>) – </a:t>
            </a:r>
            <a:r>
              <a:rPr lang="it-IT" sz="1400" dirty="0" err="1"/>
              <a:t>Dropout</a:t>
            </a:r>
            <a:r>
              <a:rPr lang="it-IT" sz="1400" dirty="0"/>
              <a:t> - 7° </a:t>
            </a:r>
            <a:r>
              <a:rPr lang="it-IT" sz="1400" dirty="0" err="1"/>
              <a:t>layer</a:t>
            </a:r>
            <a:r>
              <a:rPr lang="it-IT" sz="1400" dirty="0"/>
              <a:t> 32 </a:t>
            </a:r>
            <a:r>
              <a:rPr lang="it-IT" sz="1400" dirty="0" err="1"/>
              <a:t>neurons</a:t>
            </a:r>
            <a:r>
              <a:rPr lang="it-IT" sz="1400" dirty="0"/>
              <a:t> (act: </a:t>
            </a:r>
            <a:r>
              <a:rPr lang="it-IT" sz="1400" dirty="0" err="1"/>
              <a:t>relu</a:t>
            </a:r>
            <a:r>
              <a:rPr lang="it-IT" sz="1400" dirty="0"/>
              <a:t>) - 8° </a:t>
            </a:r>
            <a:r>
              <a:rPr lang="it-IT" sz="1400" dirty="0" err="1"/>
              <a:t>layer</a:t>
            </a:r>
            <a:r>
              <a:rPr lang="it-IT" sz="1400" dirty="0"/>
              <a:t> 16 </a:t>
            </a:r>
            <a:r>
              <a:rPr lang="it-IT" sz="1400" dirty="0" err="1"/>
              <a:t>neurons</a:t>
            </a:r>
            <a:r>
              <a:rPr lang="it-IT" sz="1400" dirty="0"/>
              <a:t> (act: </a:t>
            </a:r>
            <a:r>
              <a:rPr lang="it-IT" sz="1400" dirty="0" err="1"/>
              <a:t>relu</a:t>
            </a:r>
            <a:r>
              <a:rPr lang="it-IT" sz="1400" dirty="0"/>
              <a:t>) - 9° </a:t>
            </a:r>
            <a:r>
              <a:rPr lang="it-IT" sz="1400" dirty="0" err="1"/>
              <a:t>layer</a:t>
            </a:r>
            <a:r>
              <a:rPr lang="it-IT" sz="1400" dirty="0"/>
              <a:t>  </a:t>
            </a:r>
            <a:r>
              <a:rPr lang="it-IT" sz="1400" dirty="0" err="1"/>
              <a:t>neurons</a:t>
            </a:r>
            <a:r>
              <a:rPr lang="it-IT" sz="1400" dirty="0"/>
              <a:t> (act: </a:t>
            </a:r>
            <a:r>
              <a:rPr lang="it-IT" sz="1400" dirty="0" err="1"/>
              <a:t>softmax</a:t>
            </a:r>
            <a:r>
              <a:rPr lang="it-IT" sz="1400" dirty="0"/>
              <a:t>) </a:t>
            </a:r>
          </a:p>
        </p:txBody>
      </p:sp>
      <p:sp>
        <p:nvSpPr>
          <p:cNvPr id="17" name="CasellaDiTesto 16">
            <a:extLst>
              <a:ext uri="{FF2B5EF4-FFF2-40B4-BE49-F238E27FC236}">
                <a16:creationId xmlns:a16="http://schemas.microsoft.com/office/drawing/2014/main" id="{D0AEB22D-8F15-434D-83DA-D0F101C89CFA}"/>
              </a:ext>
            </a:extLst>
          </p:cNvPr>
          <p:cNvSpPr txBox="1"/>
          <p:nvPr/>
        </p:nvSpPr>
        <p:spPr>
          <a:xfrm>
            <a:off x="1251751" y="366840"/>
            <a:ext cx="9907480" cy="707886"/>
          </a:xfrm>
          <a:prstGeom prst="rect">
            <a:avLst/>
          </a:prstGeom>
          <a:noFill/>
        </p:spPr>
        <p:txBody>
          <a:bodyPr wrap="square" rtlCol="0">
            <a:spAutoFit/>
          </a:bodyPr>
          <a:lstStyle/>
          <a:p>
            <a:pPr algn="ctr"/>
            <a:r>
              <a:rPr lang="it-IT" sz="4000" b="1" dirty="0"/>
              <a:t>FACE CLASSIFICATION: MODEL</a:t>
            </a:r>
          </a:p>
        </p:txBody>
      </p:sp>
    </p:spTree>
    <p:extLst>
      <p:ext uri="{BB962C8B-B14F-4D97-AF65-F5344CB8AC3E}">
        <p14:creationId xmlns:p14="http://schemas.microsoft.com/office/powerpoint/2010/main" val="722046590"/>
      </p:ext>
    </p:extLst>
  </p:cSld>
  <p:clrMapOvr>
    <a:masterClrMapping/>
  </p:clrMapOvr>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1118</Words>
  <Application>Microsoft Office PowerPoint</Application>
  <PresentationFormat>Widescreen</PresentationFormat>
  <Paragraphs>200</Paragraphs>
  <Slides>33</Slides>
  <Notes>0</Notes>
  <HiddenSlides>0</HiddenSlides>
  <MMClips>0</MMClips>
  <ScaleCrop>false</ScaleCrop>
  <HeadingPairs>
    <vt:vector size="6" baseType="variant">
      <vt:variant>
        <vt:lpstr>Caratteri utilizzati</vt:lpstr>
      </vt:variant>
      <vt:variant>
        <vt:i4>3</vt:i4>
      </vt:variant>
      <vt:variant>
        <vt:lpstr>Tema</vt:lpstr>
      </vt:variant>
      <vt:variant>
        <vt:i4>3</vt:i4>
      </vt:variant>
      <vt:variant>
        <vt:lpstr>Titoli diapositive</vt:lpstr>
      </vt:variant>
      <vt:variant>
        <vt:i4>33</vt:i4>
      </vt:variant>
    </vt:vector>
  </HeadingPairs>
  <TitlesOfParts>
    <vt:vector size="39" baseType="lpstr">
      <vt:lpstr>Arial</vt:lpstr>
      <vt:lpstr>Arial Unicode MS</vt:lpstr>
      <vt:lpstr>Calibri</vt:lpstr>
      <vt:lpstr>Cover and End Slide Master</vt:lpstr>
      <vt:lpstr>Contents Slide Master</vt:lpstr>
      <vt:lpstr>Section Break Slide Master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a.raimondi21@campus.unimib.it</dc:creator>
  <cp:lastModifiedBy>d.meloni5@campus.unimib.it</cp:lastModifiedBy>
  <cp:revision>24</cp:revision>
  <dcterms:created xsi:type="dcterms:W3CDTF">2019-01-16T18:02:25Z</dcterms:created>
  <dcterms:modified xsi:type="dcterms:W3CDTF">2019-01-16T22:29:12Z</dcterms:modified>
</cp:coreProperties>
</file>